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287" r:id="rId3"/>
    <p:sldId id="288" r:id="rId4"/>
    <p:sldId id="289" r:id="rId5"/>
    <p:sldId id="291" r:id="rId6"/>
    <p:sldId id="290" r:id="rId7"/>
    <p:sldId id="257" r:id="rId8"/>
    <p:sldId id="269" r:id="rId9"/>
    <p:sldId id="270" r:id="rId10"/>
    <p:sldId id="271" r:id="rId11"/>
    <p:sldId id="266" r:id="rId12"/>
    <p:sldId id="293" r:id="rId13"/>
    <p:sldId id="294" r:id="rId14"/>
    <p:sldId id="296" r:id="rId15"/>
    <p:sldId id="264" r:id="rId16"/>
    <p:sldId id="260" r:id="rId17"/>
    <p:sldId id="280" r:id="rId18"/>
    <p:sldId id="283" r:id="rId19"/>
    <p:sldId id="284" r:id="rId20"/>
    <p:sldId id="261" r:id="rId21"/>
    <p:sldId id="262" r:id="rId22"/>
    <p:sldId id="263" r:id="rId23"/>
    <p:sldId id="258" r:id="rId24"/>
    <p:sldId id="259" r:id="rId25"/>
    <p:sldId id="275" r:id="rId26"/>
    <p:sldId id="267" r:id="rId27"/>
    <p:sldId id="286" r:id="rId28"/>
    <p:sldId id="268" r:id="rId29"/>
    <p:sldId id="301" r:id="rId30"/>
    <p:sldId id="298" r:id="rId31"/>
    <p:sldId id="300" r:id="rId32"/>
    <p:sldId id="295" r:id="rId33"/>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A71A41-A7F1-E340-887F-397DE9ADC1CC}">
          <p14:sldIdLst>
            <p14:sldId id="256"/>
            <p14:sldId id="287"/>
            <p14:sldId id="288"/>
            <p14:sldId id="289"/>
            <p14:sldId id="291"/>
            <p14:sldId id="290"/>
            <p14:sldId id="257"/>
            <p14:sldId id="269"/>
            <p14:sldId id="270"/>
            <p14:sldId id="271"/>
            <p14:sldId id="266"/>
            <p14:sldId id="293"/>
            <p14:sldId id="294"/>
            <p14:sldId id="296"/>
            <p14:sldId id="264"/>
            <p14:sldId id="260"/>
            <p14:sldId id="280"/>
            <p14:sldId id="283"/>
            <p14:sldId id="284"/>
            <p14:sldId id="261"/>
            <p14:sldId id="262"/>
            <p14:sldId id="263"/>
            <p14:sldId id="258"/>
            <p14:sldId id="259"/>
            <p14:sldId id="275"/>
            <p14:sldId id="267"/>
            <p14:sldId id="286"/>
            <p14:sldId id="268"/>
            <p14:sldId id="301"/>
            <p14:sldId id="298"/>
            <p14:sldId id="300"/>
            <p14:sldId id="29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clrMode="gray"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20" autoAdjust="0"/>
  </p:normalViewPr>
  <p:slideViewPr>
    <p:cSldViewPr snapToGrid="0" snapToObjects="1">
      <p:cViewPr>
        <p:scale>
          <a:sx n="121" d="100"/>
          <a:sy n="121" d="100"/>
        </p:scale>
        <p:origin x="-640" y="4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9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304182-D0CB-6F41-B578-3324EDF5734B}" type="datetimeFigureOut">
              <a:rPr lang="zh-CN" altLang="en-US" smtClean="0"/>
              <a:t>2/15/15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E4242C-9748-C54C-889A-6CFE4E8C67F2}" type="slidenum">
              <a:rPr lang="en-US" smtClean="0"/>
              <a:t>‹#›</a:t>
            </a:fld>
            <a:endParaRPr lang="en-US"/>
          </a:p>
        </p:txBody>
      </p:sp>
    </p:spTree>
    <p:extLst>
      <p:ext uri="{BB962C8B-B14F-4D97-AF65-F5344CB8AC3E}">
        <p14:creationId xmlns:p14="http://schemas.microsoft.com/office/powerpoint/2010/main" val="404068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70C114-766C-3D48-89AB-0C8B67250CAD}" type="datetimeFigureOut">
              <a:rPr lang="zh-CN" altLang="en-US" smtClean="0"/>
              <a:t>2/14/15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891942-31C3-644F-93F4-A48B83FC727E}" type="slidenum">
              <a:rPr lang="en-US" smtClean="0"/>
              <a:t>‹#›</a:t>
            </a:fld>
            <a:endParaRPr lang="en-US"/>
          </a:p>
        </p:txBody>
      </p:sp>
    </p:spTree>
    <p:extLst>
      <p:ext uri="{BB962C8B-B14F-4D97-AF65-F5344CB8AC3E}">
        <p14:creationId xmlns:p14="http://schemas.microsoft.com/office/powerpoint/2010/main" val="42327466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mtClean="0"/>
              <a:t>您教文化嗎？</a:t>
            </a:r>
            <a:r>
              <a:rPr lang="en-US" altLang="zh-TW" smtClean="0"/>
              <a:t> </a:t>
            </a:r>
            <a:r>
              <a:rPr lang="zh-TW" altLang="en-US" smtClean="0"/>
              <a:t>您什麼時候教</a:t>
            </a:r>
            <a:r>
              <a:rPr lang="zh-TW" altLang="zh-TW" smtClean="0"/>
              <a:t>？</a:t>
            </a:r>
            <a:r>
              <a:rPr lang="en-US" altLang="zh-TW" smtClean="0"/>
              <a:t> </a:t>
            </a:r>
            <a:r>
              <a:rPr lang="zh-TW" altLang="en-US" smtClean="0"/>
              <a:t>教什麼？</a:t>
            </a:r>
            <a:r>
              <a:rPr lang="en-US" altLang="zh-TW" smtClean="0"/>
              <a:t> </a:t>
            </a:r>
          </a:p>
          <a:p>
            <a:r>
              <a:rPr lang="en-US" altLang="zh-TW" smtClean="0"/>
              <a:t>Think-pari-share   </a:t>
            </a:r>
            <a:r>
              <a:rPr lang="zh-TW" altLang="en-US" smtClean="0"/>
              <a:t>什麼是文化？</a:t>
            </a:r>
            <a:r>
              <a:rPr lang="en-US" altLang="zh-TW" smtClean="0"/>
              <a:t> </a:t>
            </a:r>
          </a:p>
          <a:p>
            <a:r>
              <a:rPr lang="en-US" altLang="zh-TW" smtClean="0"/>
              <a:t>Pictures</a:t>
            </a:r>
            <a:r>
              <a:rPr lang="en-US" altLang="zh-TW" baseline="0" smtClean="0"/>
              <a:t>   (from product- practice- perspective</a:t>
            </a:r>
          </a:p>
          <a:p>
            <a:r>
              <a:rPr lang="zh-TW" altLang="en-US" baseline="0" smtClean="0"/>
              <a:t>為什麼要將文化－</a:t>
            </a:r>
            <a:r>
              <a:rPr lang="en-US" altLang="zh-TW" baseline="0" smtClean="0"/>
              <a:t>    5Cs</a:t>
            </a:r>
          </a:p>
          <a:p>
            <a:r>
              <a:rPr lang="zh-TW" altLang="zh-TW" baseline="0" smtClean="0"/>
              <a:t>3</a:t>
            </a:r>
            <a:r>
              <a:rPr lang="en-US" altLang="zh-TW" baseline="0" smtClean="0"/>
              <a:t> Ps</a:t>
            </a:r>
          </a:p>
          <a:p>
            <a:r>
              <a:rPr lang="en-US" altLang="zh-TW" baseline="0" smtClean="0"/>
              <a:t>Examples of  3Ps</a:t>
            </a:r>
          </a:p>
          <a:p>
            <a:r>
              <a:rPr lang="zh-TW" altLang="en-US" baseline="0" smtClean="0"/>
              <a:t>什麼時候教？</a:t>
            </a:r>
            <a:r>
              <a:rPr lang="en-US" altLang="zh-TW" baseline="0" smtClean="0"/>
              <a:t> </a:t>
            </a:r>
            <a:r>
              <a:rPr lang="zh-TW" altLang="en-US" baseline="0" smtClean="0"/>
              <a:t>－</a:t>
            </a:r>
            <a:r>
              <a:rPr lang="en-US" altLang="zh-TW" baseline="0" smtClean="0"/>
              <a:t> </a:t>
            </a:r>
            <a:r>
              <a:rPr lang="zh-TW" altLang="en-US" baseline="0" smtClean="0"/>
              <a:t>主題、時令</a:t>
            </a:r>
            <a:endParaRPr lang="en-US" altLang="zh-TW" baseline="0" smtClean="0"/>
          </a:p>
          <a:p>
            <a:r>
              <a:rPr lang="zh-TW" altLang="en-US" baseline="0" smtClean="0"/>
              <a:t>主題－</a:t>
            </a:r>
            <a:r>
              <a:rPr lang="en-US" altLang="zh-TW" baseline="0" smtClean="0"/>
              <a:t> </a:t>
            </a:r>
            <a:r>
              <a:rPr lang="zh-TW" altLang="en-US" baseline="0" smtClean="0"/>
              <a:t>討論－</a:t>
            </a:r>
            <a:r>
              <a:rPr lang="en-US" altLang="zh-TW" baseline="0" smtClean="0"/>
              <a:t> examples- </a:t>
            </a:r>
            <a:r>
              <a:rPr lang="zh-TW" altLang="en-US" baseline="0" smtClean="0"/>
              <a:t>什麼時候可以教</a:t>
            </a:r>
            <a:endParaRPr lang="en-US" altLang="zh-TW" baseline="0" smtClean="0"/>
          </a:p>
          <a:p>
            <a:r>
              <a:rPr lang="zh-TW" altLang="en-US" baseline="0" smtClean="0"/>
              <a:t>怎麼教</a:t>
            </a:r>
            <a:r>
              <a:rPr lang="en-US" altLang="zh-TW" baseline="0" smtClean="0"/>
              <a:t> target language (</a:t>
            </a:r>
            <a:r>
              <a:rPr lang="zh-TW" altLang="en-US" baseline="0" smtClean="0"/>
              <a:t>用中文教）</a:t>
            </a:r>
            <a:endParaRPr lang="en-US" altLang="zh-TW" baseline="0" smtClean="0"/>
          </a:p>
          <a:p>
            <a:endParaRPr lang="en-US" altLang="zh-TW" baseline="0" smtClean="0"/>
          </a:p>
          <a:p>
            <a:r>
              <a:rPr lang="zh-TW" altLang="en-US" baseline="0" smtClean="0"/>
              <a:t>各</a:t>
            </a:r>
            <a:r>
              <a:rPr lang="zh-TW" altLang="en-US" baseline="0" dirty="0" smtClean="0"/>
              <a:t>位老師大家好，</a:t>
            </a:r>
            <a:r>
              <a:rPr lang="en-US" altLang="zh-TW" baseline="0" dirty="0" smtClean="0"/>
              <a:t> </a:t>
            </a:r>
            <a:r>
              <a:rPr lang="zh-TW" altLang="en-US" baseline="0" dirty="0" smtClean="0"/>
              <a:t>先住大家羊年事實上如意，</a:t>
            </a:r>
            <a:r>
              <a:rPr lang="en-US" altLang="zh-TW" baseline="0" dirty="0" smtClean="0"/>
              <a:t> </a:t>
            </a:r>
            <a:r>
              <a:rPr lang="zh-TW" altLang="en-US" baseline="0" dirty="0" smtClean="0"/>
              <a:t>每個學生都像羊一樣溫順，</a:t>
            </a:r>
            <a:r>
              <a:rPr lang="en-US" altLang="zh-TW" baseline="0" dirty="0" smtClean="0"/>
              <a:t> </a:t>
            </a:r>
            <a:r>
              <a:rPr lang="zh-TW" altLang="en-US" baseline="0" dirty="0" smtClean="0"/>
              <a:t>沒有管理問題。</a:t>
            </a:r>
            <a:r>
              <a:rPr lang="en-US" altLang="zh-TW" baseline="0" dirty="0" smtClean="0"/>
              <a:t> </a:t>
            </a:r>
          </a:p>
          <a:p>
            <a:r>
              <a:rPr lang="zh-TW" altLang="en-US" baseline="0" dirty="0" smtClean="0"/>
              <a:t>今天要跟大家分享的是怎麼將文化課程融入中文語</a:t>
            </a:r>
            <a:r>
              <a:rPr lang="zh-TW" altLang="en-US" baseline="0" dirty="0" smtClean="0"/>
              <a:t>言</a:t>
            </a:r>
            <a:r>
              <a:rPr lang="zh-TW" altLang="en-US" baseline="0" dirty="0" smtClean="0"/>
              <a:t>課程</a:t>
            </a:r>
            <a:r>
              <a:rPr lang="zh-TW" altLang="en-US" baseline="0" dirty="0" smtClean="0"/>
              <a:t>。</a:t>
            </a:r>
            <a:r>
              <a:rPr lang="en-US" altLang="zh-TW" baseline="0" dirty="0" smtClean="0"/>
              <a:t>  </a:t>
            </a:r>
            <a:endParaRPr lang="en-US" altLang="zh-TW" baseline="0" dirty="0" smtClean="0"/>
          </a:p>
          <a:p>
            <a:endParaRPr lang="en-US" altLang="zh-TW" dirty="0" smtClean="0"/>
          </a:p>
        </p:txBody>
      </p:sp>
      <p:sp>
        <p:nvSpPr>
          <p:cNvPr id="4" name="Slide Number Placeholder 3"/>
          <p:cNvSpPr>
            <a:spLocks noGrp="1"/>
          </p:cNvSpPr>
          <p:nvPr>
            <p:ph type="sldNum" sz="quarter" idx="10"/>
          </p:nvPr>
        </p:nvSpPr>
        <p:spPr/>
        <p:txBody>
          <a:bodyPr/>
          <a:lstStyle/>
          <a:p>
            <a:fld id="{A5891942-31C3-644F-93F4-A48B83FC727E}" type="slidenum">
              <a:rPr lang="en-US" smtClean="0"/>
              <a:t>1</a:t>
            </a:fld>
            <a:endParaRPr lang="en-US"/>
          </a:p>
        </p:txBody>
      </p:sp>
    </p:spTree>
    <p:extLst>
      <p:ext uri="{BB962C8B-B14F-4D97-AF65-F5344CB8AC3E}">
        <p14:creationId xmlns:p14="http://schemas.microsoft.com/office/powerpoint/2010/main" val="2573278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Culture practice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11</a:t>
            </a:fld>
            <a:endParaRPr lang="en-US"/>
          </a:p>
        </p:txBody>
      </p:sp>
    </p:spTree>
    <p:extLst>
      <p:ext uri="{BB962C8B-B14F-4D97-AF65-F5344CB8AC3E}">
        <p14:creationId xmlns:p14="http://schemas.microsoft.com/office/powerpoint/2010/main" val="21817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smtClean="0">
                <a:latin typeface="BiauKai"/>
                <a:ea typeface="BiauKai"/>
                <a:cs typeface="BiauKai"/>
              </a:rPr>
              <a:t>如果你</a:t>
            </a:r>
            <a:r>
              <a:rPr lang="en-US" altLang="zh-TW" dirty="0" smtClean="0">
                <a:latin typeface="BiauKai"/>
                <a:ea typeface="BiauKai"/>
                <a:cs typeface="BiauKai"/>
              </a:rPr>
              <a:t>Google </a:t>
            </a:r>
            <a:r>
              <a:rPr lang="zh-TW" altLang="en-US" dirty="0" smtClean="0">
                <a:latin typeface="BiauKai"/>
                <a:ea typeface="BiauKai"/>
                <a:cs typeface="BiauKai"/>
              </a:rPr>
              <a:t>文化</a:t>
            </a:r>
            <a:r>
              <a:rPr lang="en-US" altLang="zh-TW" dirty="0" smtClean="0">
                <a:latin typeface="BiauKai"/>
                <a:ea typeface="BiauKai"/>
                <a:cs typeface="BiauKai"/>
              </a:rPr>
              <a:t> </a:t>
            </a:r>
            <a:r>
              <a:rPr lang="zh-TW" altLang="en-US" dirty="0" smtClean="0">
                <a:latin typeface="BiauKai"/>
                <a:ea typeface="BiauKai"/>
                <a:cs typeface="BiauKai"/>
              </a:rPr>
              <a:t>的話，</a:t>
            </a:r>
            <a:r>
              <a:rPr lang="en-US" altLang="zh-TW" dirty="0" smtClean="0">
                <a:latin typeface="BiauKai"/>
                <a:ea typeface="BiauKai"/>
                <a:cs typeface="BiauKai"/>
              </a:rPr>
              <a:t> </a:t>
            </a:r>
            <a:r>
              <a:rPr lang="zh-TW" altLang="en-US" dirty="0" smtClean="0">
                <a:latin typeface="BiauKai"/>
                <a:ea typeface="BiauKai"/>
                <a:cs typeface="BiauKai"/>
              </a:rPr>
              <a:t>你會發現有</a:t>
            </a:r>
            <a:r>
              <a:rPr lang="zh-TW" altLang="en-US" dirty="0" smtClean="0">
                <a:latin typeface="BiauKai"/>
                <a:ea typeface="BiauKai"/>
                <a:cs typeface="BiauKai"/>
              </a:rPr>
              <a:t>各式各樣的定義和分類</a:t>
            </a:r>
            <a:r>
              <a:rPr lang="zh-TW" altLang="en-US" dirty="0" smtClean="0">
                <a:latin typeface="BiauKai"/>
                <a:ea typeface="BiauKai"/>
                <a:cs typeface="BiauKai"/>
              </a:rPr>
              <a:t>，</a:t>
            </a:r>
            <a:r>
              <a:rPr lang="en-US" altLang="zh-TW" dirty="0" smtClean="0">
                <a:latin typeface="BiauKai"/>
                <a:ea typeface="BiauKai"/>
                <a:cs typeface="BiauKai"/>
              </a:rPr>
              <a:t> </a:t>
            </a:r>
            <a:r>
              <a:rPr lang="zh-TW" altLang="en-US" dirty="0" smtClean="0">
                <a:latin typeface="BiauKai"/>
                <a:ea typeface="BiauKai"/>
                <a:cs typeface="BiauKai"/>
              </a:rPr>
              <a:t>在座老師可能每個人都有不同的想法。</a:t>
            </a:r>
            <a:r>
              <a:rPr lang="en-US" altLang="zh-TW" dirty="0" smtClean="0">
                <a:latin typeface="BiauKai"/>
                <a:ea typeface="BiauKai"/>
                <a:cs typeface="BiauKai"/>
              </a:rPr>
              <a:t> </a:t>
            </a:r>
            <a:r>
              <a:rPr lang="zh-TW" altLang="en-US" dirty="0" smtClean="0">
                <a:latin typeface="BiauKai"/>
                <a:ea typeface="BiauKai"/>
                <a:cs typeface="BiauKai"/>
              </a:rPr>
              <a:t>今天跟大家分享兩個</a:t>
            </a:r>
            <a:endParaRPr lang="en-US" altLang="zh-TW" dirty="0" smtClean="0">
              <a:latin typeface="BiauKai"/>
              <a:ea typeface="BiauKai"/>
              <a:cs typeface="BiauKai"/>
            </a:endParaRPr>
          </a:p>
          <a:p>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12</a:t>
            </a:fld>
            <a:endParaRPr lang="en-US"/>
          </a:p>
        </p:txBody>
      </p:sp>
    </p:spTree>
    <p:extLst>
      <p:ext uri="{BB962C8B-B14F-4D97-AF65-F5344CB8AC3E}">
        <p14:creationId xmlns:p14="http://schemas.microsoft.com/office/powerpoint/2010/main" val="1000973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第一個是文化冰山－</a:t>
            </a:r>
            <a:r>
              <a:rPr lang="en-US" altLang="zh-TW" dirty="0" smtClean="0"/>
              <a:t> Culture</a:t>
            </a:r>
            <a:r>
              <a:rPr lang="en-US" altLang="zh-TW" baseline="0" dirty="0" smtClean="0"/>
              <a:t> Iceberg  </a:t>
            </a:r>
            <a:r>
              <a:rPr lang="zh-TW" altLang="en-US" baseline="0" dirty="0" smtClean="0"/>
              <a:t>是</a:t>
            </a:r>
            <a:r>
              <a:rPr lang="en-US" altLang="zh-TW" baseline="0" dirty="0" smtClean="0"/>
              <a:t> Hall </a:t>
            </a:r>
            <a:r>
              <a:rPr lang="zh-TW" altLang="en-US" baseline="0" dirty="0" smtClean="0"/>
              <a:t>在</a:t>
            </a:r>
            <a:r>
              <a:rPr lang="en-US" altLang="zh-TW" baseline="0" dirty="0" smtClean="0"/>
              <a:t>1976 </a:t>
            </a:r>
            <a:r>
              <a:rPr lang="zh-TW" altLang="en-US" baseline="0" dirty="0" smtClean="0"/>
              <a:t>年首度提出，</a:t>
            </a:r>
            <a:r>
              <a:rPr lang="en-US" altLang="zh-TW" baseline="0" dirty="0" smtClean="0"/>
              <a:t> </a:t>
            </a:r>
            <a:r>
              <a:rPr lang="zh-TW" altLang="en-US" baseline="0" dirty="0" smtClean="0"/>
              <a:t>現在在企業有廣泛的使用。</a:t>
            </a:r>
            <a:r>
              <a:rPr lang="en-US" altLang="zh-TW" baseline="0" dirty="0" smtClean="0"/>
              <a:t> </a:t>
            </a:r>
            <a:r>
              <a:rPr lang="zh-TW" altLang="en-US" baseline="0" dirty="0" smtClean="0"/>
              <a:t>基本上，它的概念是說我們常見的文化其實只是浮在海面容易看見的現行文化，</a:t>
            </a:r>
            <a:r>
              <a:rPr lang="en-US" altLang="zh-TW" baseline="0" dirty="0" smtClean="0"/>
              <a:t> </a:t>
            </a:r>
            <a:r>
              <a:rPr lang="zh-TW" altLang="en-US" baseline="0" dirty="0" smtClean="0"/>
              <a:t>他其實只是文化的一小部份。</a:t>
            </a:r>
            <a:r>
              <a:rPr lang="en-US" altLang="zh-TW" baseline="0" dirty="0" smtClean="0"/>
              <a:t> </a:t>
            </a:r>
            <a:r>
              <a:rPr lang="zh-TW" altLang="en-US" baseline="0" dirty="0" smtClean="0"/>
              <a:t>真正具威力，難以撼動的文化價值觀是在海底下看不到的。</a:t>
            </a:r>
            <a:r>
              <a:rPr lang="en-US" altLang="zh-TW" baseline="0"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13</a:t>
            </a:fld>
            <a:endParaRPr lang="en-US"/>
          </a:p>
        </p:txBody>
      </p:sp>
    </p:spTree>
    <p:extLst>
      <p:ext uri="{BB962C8B-B14F-4D97-AF65-F5344CB8AC3E}">
        <p14:creationId xmlns:p14="http://schemas.microsoft.com/office/powerpoint/2010/main" val="369531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latin typeface="BiauKai"/>
                <a:ea typeface="BiauKai"/>
                <a:cs typeface="BiauKai"/>
              </a:rPr>
              <a:t>這一個文化的定義</a:t>
            </a:r>
            <a:r>
              <a:rPr lang="en-US" altLang="zh-TW" dirty="0" smtClean="0">
                <a:latin typeface="BiauKai"/>
                <a:ea typeface="BiauKai"/>
                <a:cs typeface="BiauKai"/>
              </a:rPr>
              <a:t> </a:t>
            </a:r>
            <a:r>
              <a:rPr lang="zh-TW" altLang="en-US" dirty="0" smtClean="0">
                <a:latin typeface="BiauKai"/>
                <a:ea typeface="BiauKai"/>
                <a:cs typeface="BiauKai"/>
              </a:rPr>
              <a:t>是</a:t>
            </a:r>
            <a:r>
              <a:rPr lang="en-US" altLang="zh-TW" dirty="0" smtClean="0">
                <a:latin typeface="BiauKai"/>
                <a:ea typeface="BiauKai"/>
                <a:cs typeface="BiauKai"/>
              </a:rPr>
              <a:t>Moran </a:t>
            </a:r>
            <a:r>
              <a:rPr lang="zh-TW" altLang="en-US" dirty="0" smtClean="0">
                <a:latin typeface="BiauKai"/>
                <a:ea typeface="BiauKai"/>
                <a:cs typeface="BiauKai"/>
              </a:rPr>
              <a:t>在</a:t>
            </a:r>
            <a:r>
              <a:rPr lang="en-US" altLang="zh-TW" dirty="0" smtClean="0">
                <a:latin typeface="BiauKai"/>
                <a:ea typeface="BiauKai"/>
                <a:cs typeface="BiauKai"/>
              </a:rPr>
              <a:t>2001 </a:t>
            </a:r>
            <a:r>
              <a:rPr lang="zh-TW" altLang="en-US" dirty="0" smtClean="0">
                <a:latin typeface="BiauKai"/>
                <a:ea typeface="BiauKai"/>
                <a:cs typeface="BiauKai"/>
              </a:rPr>
              <a:t>年</a:t>
            </a:r>
            <a:r>
              <a:rPr lang="en-US" altLang="zh-TW" baseline="0" dirty="0" smtClean="0">
                <a:latin typeface="BiauKai"/>
                <a:ea typeface="BiauKai"/>
                <a:cs typeface="BiauKai"/>
              </a:rPr>
              <a:t>  </a:t>
            </a:r>
            <a:r>
              <a:rPr lang="zh-TW" altLang="en-US" baseline="0" dirty="0" smtClean="0">
                <a:latin typeface="BiauKai"/>
                <a:ea typeface="BiauKai"/>
                <a:cs typeface="BiauKai"/>
              </a:rPr>
              <a:t>提出，</a:t>
            </a:r>
            <a:r>
              <a:rPr lang="en-US" altLang="zh-TW" baseline="0" dirty="0" smtClean="0">
                <a:latin typeface="BiauKai"/>
                <a:ea typeface="BiauKai"/>
                <a:cs typeface="BiauKai"/>
              </a:rPr>
              <a:t>  </a:t>
            </a:r>
            <a:r>
              <a:rPr lang="zh-TW" altLang="en-US" baseline="0" dirty="0" smtClean="0">
                <a:latin typeface="BiauKai"/>
                <a:ea typeface="BiauKai"/>
                <a:cs typeface="BiauKai"/>
              </a:rPr>
              <a:t>飈紅的是我們熟悉的字眼，</a:t>
            </a:r>
            <a:r>
              <a:rPr lang="en-US" altLang="zh-TW" baseline="0" dirty="0" smtClean="0">
                <a:latin typeface="BiauKai"/>
                <a:ea typeface="BiauKai"/>
                <a:cs typeface="BiauKai"/>
              </a:rPr>
              <a:t> </a:t>
            </a:r>
            <a:r>
              <a:rPr lang="zh-TW" altLang="en-US" baseline="0" dirty="0" smtClean="0">
                <a:latin typeface="BiauKai"/>
                <a:ea typeface="BiauKai"/>
                <a:cs typeface="BiauKai"/>
              </a:rPr>
              <a:t>基本上我想文化牽扯到的是</a:t>
            </a:r>
            <a:r>
              <a:rPr lang="en-US" altLang="zh-TW" baseline="0" dirty="0" smtClean="0">
                <a:latin typeface="BiauKai"/>
                <a:ea typeface="BiauKai"/>
                <a:cs typeface="BiauKai"/>
              </a:rPr>
              <a:t>      </a:t>
            </a:r>
            <a:endParaRPr lang="en-US" altLang="zh-TW" dirty="0" smtClean="0">
              <a:latin typeface="BiauKai"/>
              <a:ea typeface="BiauKai"/>
              <a:cs typeface="BiauKai"/>
            </a:endParaRPr>
          </a:p>
          <a:p>
            <a:endParaRPr lang="en-US" altLang="zh-TW" dirty="0" smtClean="0">
              <a:latin typeface="BiauKai"/>
              <a:ea typeface="BiauKai"/>
              <a:cs typeface="BiauKai"/>
            </a:endParaRPr>
          </a:p>
          <a:p>
            <a:r>
              <a:rPr lang="zh-TW" altLang="en-US" dirty="0" smtClean="0">
                <a:latin typeface="BiauKai"/>
                <a:ea typeface="BiauKai"/>
                <a:cs typeface="BiauKai"/>
              </a:rPr>
              <a:t>怎麼樣在一定的社會環境下使用文化產物以展現文化思想行為。</a:t>
            </a:r>
            <a:endParaRPr lang="en-US" altLang="zh-TW" dirty="0" smtClean="0">
              <a:latin typeface="BiauKai"/>
              <a:ea typeface="BiauKai"/>
              <a:cs typeface="BiauKai"/>
            </a:endParaRPr>
          </a:p>
        </p:txBody>
      </p:sp>
      <p:sp>
        <p:nvSpPr>
          <p:cNvPr id="4" name="Slide Number Placeholder 3"/>
          <p:cNvSpPr>
            <a:spLocks noGrp="1"/>
          </p:cNvSpPr>
          <p:nvPr>
            <p:ph type="sldNum" sz="quarter" idx="10"/>
          </p:nvPr>
        </p:nvSpPr>
        <p:spPr/>
        <p:txBody>
          <a:bodyPr/>
          <a:lstStyle/>
          <a:p>
            <a:fld id="{A5891942-31C3-644F-93F4-A48B83FC727E}" type="slidenum">
              <a:rPr lang="en-US" smtClean="0"/>
              <a:t>14</a:t>
            </a:fld>
            <a:endParaRPr lang="en-US"/>
          </a:p>
        </p:txBody>
      </p:sp>
    </p:spTree>
    <p:extLst>
      <p:ext uri="{BB962C8B-B14F-4D97-AF65-F5344CB8AC3E}">
        <p14:creationId xmlns:p14="http://schemas.microsoft.com/office/powerpoint/2010/main" val="284637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標紅的這三個字，</a:t>
            </a:r>
            <a:r>
              <a:rPr lang="en-US" altLang="zh-TW" dirty="0" smtClean="0"/>
              <a:t> </a:t>
            </a:r>
            <a:r>
              <a:rPr lang="zh-TW" altLang="en-US" dirty="0" smtClean="0"/>
              <a:t>就是</a:t>
            </a:r>
            <a:r>
              <a:rPr lang="en-US" altLang="zh-TW" dirty="0" smtClean="0"/>
              <a:t>ACTFL </a:t>
            </a:r>
            <a:r>
              <a:rPr lang="zh-TW" altLang="en-US" dirty="0" smtClean="0"/>
              <a:t>里面很重要的</a:t>
            </a:r>
            <a:r>
              <a:rPr lang="en-US" altLang="zh-TW" dirty="0" smtClean="0"/>
              <a:t>3p</a:t>
            </a:r>
            <a:r>
              <a:rPr lang="en-US" altLang="zh-TW" baseline="0"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15</a:t>
            </a:fld>
            <a:endParaRPr lang="en-US"/>
          </a:p>
        </p:txBody>
      </p:sp>
    </p:spTree>
    <p:extLst>
      <p:ext uri="{BB962C8B-B14F-4D97-AF65-F5344CB8AC3E}">
        <p14:creationId xmlns:p14="http://schemas.microsoft.com/office/powerpoint/2010/main" val="519843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我們用實際的例子來看，</a:t>
            </a:r>
            <a:r>
              <a:rPr lang="en-US" altLang="zh-TW" dirty="0" smtClean="0"/>
              <a:t> </a:t>
            </a:r>
          </a:p>
          <a:p>
            <a:r>
              <a:rPr lang="zh-TW" altLang="en-US" dirty="0" smtClean="0"/>
              <a:t>比方說</a:t>
            </a:r>
            <a:endParaRPr lang="en-US" altLang="zh-TW" dirty="0" smtClean="0"/>
          </a:p>
          <a:p>
            <a:r>
              <a:rPr lang="zh-TW" altLang="en-US" dirty="0" smtClean="0"/>
              <a:t>長壽麵</a:t>
            </a:r>
            <a:r>
              <a:rPr lang="en-US" altLang="zh-TW" dirty="0" smtClean="0"/>
              <a:t>  </a:t>
            </a:r>
            <a:r>
              <a:rPr lang="zh-TW" altLang="en-US" dirty="0" smtClean="0"/>
              <a:t>是一個文化產物，我們會教學生－</a:t>
            </a:r>
            <a:r>
              <a:rPr lang="en-US" altLang="zh-TW" dirty="0" smtClean="0"/>
              <a:t>  </a:t>
            </a:r>
            <a:r>
              <a:rPr lang="zh-TW" altLang="en-US" dirty="0" smtClean="0"/>
              <a:t>生日的時候吃長壽麵，</a:t>
            </a:r>
            <a:r>
              <a:rPr lang="en-US" altLang="zh-TW" dirty="0" smtClean="0"/>
              <a:t> </a:t>
            </a:r>
            <a:r>
              <a:rPr lang="zh-TW" altLang="en-US" dirty="0" smtClean="0"/>
              <a:t>就這樣嘛？</a:t>
            </a:r>
            <a:r>
              <a:rPr lang="en-US" altLang="zh-TW" dirty="0" smtClean="0"/>
              <a:t> </a:t>
            </a:r>
          </a:p>
          <a:p>
            <a:r>
              <a:rPr lang="zh-TW" altLang="en-US" dirty="0" smtClean="0"/>
              <a:t>怎麼麼吃是</a:t>
            </a:r>
            <a:r>
              <a:rPr lang="en-US" altLang="zh-TW" dirty="0" smtClean="0"/>
              <a:t>  practices</a:t>
            </a:r>
            <a:r>
              <a:rPr lang="zh-TW" altLang="en-US" dirty="0" smtClean="0"/>
              <a:t>，</a:t>
            </a:r>
            <a:r>
              <a:rPr lang="en-US" altLang="zh-TW" dirty="0" smtClean="0"/>
              <a:t> </a:t>
            </a:r>
            <a:r>
              <a:rPr lang="zh-TW" altLang="en-US" dirty="0" smtClean="0"/>
              <a:t>為甚麼怎這麼吃</a:t>
            </a:r>
            <a:r>
              <a:rPr lang="en-US" altLang="zh-TW" dirty="0" smtClean="0"/>
              <a:t> </a:t>
            </a:r>
            <a:r>
              <a:rPr lang="zh-TW" altLang="en-US" dirty="0" smtClean="0"/>
              <a:t>是</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16</a:t>
            </a:fld>
            <a:endParaRPr lang="en-US"/>
          </a:p>
        </p:txBody>
      </p:sp>
    </p:spTree>
    <p:extLst>
      <p:ext uri="{BB962C8B-B14F-4D97-AF65-F5344CB8AC3E}">
        <p14:creationId xmlns:p14="http://schemas.microsoft.com/office/powerpoint/2010/main" val="3123075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 </a:t>
            </a:r>
            <a:endParaRPr lang="en-US" altLang="zh-CN" dirty="0" smtClean="0"/>
          </a:p>
          <a:p>
            <a:r>
              <a:rPr lang="zh-TW" altLang="en-US" dirty="0" smtClean="0"/>
              <a:t>筷子是產物、可以怎麼用、不可以怎麼用－</a:t>
            </a:r>
            <a:r>
              <a:rPr lang="en-US" altLang="zh-TW" dirty="0" smtClean="0"/>
              <a:t> </a:t>
            </a:r>
            <a:r>
              <a:rPr lang="zh-TW" altLang="en-US" dirty="0" smtClean="0"/>
              <a:t>不要長短快、</a:t>
            </a:r>
            <a:r>
              <a:rPr lang="en-US" altLang="zh-TW" dirty="0" smtClean="0"/>
              <a:t> </a:t>
            </a:r>
            <a:r>
              <a:rPr lang="zh-TW" altLang="en-US" dirty="0" smtClean="0"/>
              <a:t>不敲鑼打鼓、不插在飯上、</a:t>
            </a:r>
            <a:endParaRPr lang="en-US" altLang="zh-TW" dirty="0" smtClean="0"/>
          </a:p>
          <a:p>
            <a:r>
              <a:rPr lang="zh-TW" altLang="en-US" dirty="0" smtClean="0"/>
              <a:t>為甚麼</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17</a:t>
            </a:fld>
            <a:endParaRPr lang="en-US"/>
          </a:p>
        </p:txBody>
      </p:sp>
    </p:spTree>
    <p:extLst>
      <p:ext uri="{BB962C8B-B14F-4D97-AF65-F5344CB8AC3E}">
        <p14:creationId xmlns:p14="http://schemas.microsoft.com/office/powerpoint/2010/main" val="3123075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快過年了，</a:t>
            </a:r>
            <a:r>
              <a:rPr lang="en-US" altLang="zh-TW" dirty="0" smtClean="0"/>
              <a:t> </a:t>
            </a:r>
            <a:r>
              <a:rPr lang="zh-TW" altLang="en-US" dirty="0" smtClean="0"/>
              <a:t>那紅包來做例子－</a:t>
            </a:r>
            <a:r>
              <a:rPr lang="en-US" altLang="zh-TW" dirty="0" smtClean="0"/>
              <a:t> </a:t>
            </a:r>
            <a:r>
              <a:rPr lang="zh-TW" altLang="en-US" dirty="0" smtClean="0"/>
              <a:t>過年的時候，孩子最快樂，</a:t>
            </a:r>
            <a:r>
              <a:rPr lang="en-US" altLang="zh-TW" dirty="0" smtClean="0"/>
              <a:t> </a:t>
            </a:r>
            <a:r>
              <a:rPr lang="zh-TW" altLang="en-US" dirty="0" smtClean="0"/>
              <a:t>因為他們可以拿到很多紅包。</a:t>
            </a:r>
            <a:r>
              <a:rPr lang="en-US" altLang="zh-TW" dirty="0" smtClean="0"/>
              <a:t> </a:t>
            </a:r>
          </a:p>
          <a:p>
            <a:endParaRPr lang="en-US" dirty="0" smtClean="0"/>
          </a:p>
          <a:p>
            <a:r>
              <a:rPr lang="zh-TW" altLang="en-US" dirty="0" smtClean="0"/>
              <a:t>怎麼包紅包？</a:t>
            </a:r>
            <a:r>
              <a:rPr lang="en-US" altLang="zh-TW" dirty="0" smtClean="0"/>
              <a:t> </a:t>
            </a:r>
            <a:r>
              <a:rPr lang="zh-TW" altLang="en-US" dirty="0" smtClean="0"/>
              <a:t>包雙數、不包四、也不包單數，</a:t>
            </a:r>
            <a:r>
              <a:rPr lang="en-US" altLang="zh-TW" dirty="0" smtClean="0"/>
              <a:t> </a:t>
            </a:r>
            <a:r>
              <a:rPr lang="zh-TW" altLang="en-US" dirty="0" smtClean="0"/>
              <a:t>可是有同學拿到五塊錢的紅包。</a:t>
            </a:r>
            <a:r>
              <a:rPr lang="en-US" altLang="zh-TW" dirty="0" smtClean="0"/>
              <a:t> </a:t>
            </a:r>
            <a:r>
              <a:rPr lang="zh-TW" altLang="en-US" dirty="0" smtClean="0"/>
              <a:t>為甚麼？</a:t>
            </a:r>
            <a:r>
              <a:rPr lang="en-US" altLang="zh-TW" dirty="0" smtClean="0"/>
              <a:t> </a:t>
            </a:r>
            <a:r>
              <a:rPr lang="zh-TW" altLang="en-US" dirty="0" smtClean="0"/>
              <a:t>文化的地區性－</a:t>
            </a:r>
            <a:r>
              <a:rPr lang="zh-TW" altLang="zh-TW" dirty="0" smtClean="0"/>
              <a:t>。</a:t>
            </a:r>
            <a:r>
              <a:rPr lang="zh-TW" altLang="en-US" dirty="0" smtClean="0"/>
              <a:t>海外華人不計較、方便。</a:t>
            </a:r>
            <a:r>
              <a:rPr lang="en-US" altLang="zh-TW"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18</a:t>
            </a:fld>
            <a:endParaRPr lang="en-US"/>
          </a:p>
        </p:txBody>
      </p:sp>
    </p:spTree>
    <p:extLst>
      <p:ext uri="{BB962C8B-B14F-4D97-AF65-F5344CB8AC3E}">
        <p14:creationId xmlns:p14="http://schemas.microsoft.com/office/powerpoint/2010/main" val="3123075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教文化的時候，</a:t>
            </a:r>
            <a:r>
              <a:rPr lang="en-US" altLang="zh-TW" dirty="0" smtClean="0"/>
              <a:t> </a:t>
            </a:r>
            <a:r>
              <a:rPr lang="zh-TW" altLang="en-US" dirty="0" smtClean="0"/>
              <a:t>別只教表面的產物，</a:t>
            </a:r>
            <a:r>
              <a:rPr lang="en-US" altLang="zh-TW" dirty="0" smtClean="0"/>
              <a:t> </a:t>
            </a:r>
            <a:r>
              <a:rPr lang="zh-TW" altLang="en-US" dirty="0" smtClean="0"/>
              <a:t>隱藏在產物後的理念是更迷人的。</a:t>
            </a:r>
            <a:r>
              <a:rPr lang="en-US" altLang="zh-TW" dirty="0" smtClean="0"/>
              <a:t> </a:t>
            </a:r>
            <a:r>
              <a:rPr lang="zh-TW" altLang="en-US" dirty="0" smtClean="0"/>
              <a:t>這個跟我們學習的</a:t>
            </a:r>
            <a:r>
              <a:rPr lang="en-US" altLang="zh-TW" dirty="0" smtClean="0"/>
              <a:t>DOK </a:t>
            </a:r>
            <a:r>
              <a:rPr lang="zh-TW" altLang="en-US" dirty="0" smtClean="0"/>
              <a:t>有一些關聯性，</a:t>
            </a:r>
            <a:r>
              <a:rPr lang="en-US" altLang="zh-TW" dirty="0" smtClean="0"/>
              <a:t> DOK </a:t>
            </a:r>
            <a:r>
              <a:rPr lang="zh-TW" altLang="en-US" dirty="0" smtClean="0"/>
              <a:t>我們教學強調</a:t>
            </a:r>
            <a:r>
              <a:rPr lang="en-US" altLang="zh-TW" dirty="0" smtClean="0"/>
              <a:t> provoke  </a:t>
            </a:r>
            <a:r>
              <a:rPr lang="en-US" altLang="zh-TW" baseline="0" dirty="0" smtClean="0"/>
              <a:t> students’ critical thinking ,  </a:t>
            </a:r>
            <a:r>
              <a:rPr lang="zh-TW" altLang="en-US" baseline="0" dirty="0" smtClean="0"/>
              <a:t>別把問題停在</a:t>
            </a:r>
            <a:r>
              <a:rPr lang="en-US" altLang="zh-TW" baseline="0" dirty="0" smtClean="0"/>
              <a:t>what </a:t>
            </a:r>
            <a:r>
              <a:rPr lang="zh-TW" altLang="en-US" baseline="0" dirty="0" smtClean="0"/>
              <a:t>上，</a:t>
            </a:r>
            <a:r>
              <a:rPr lang="en-US" altLang="zh-TW" baseline="0" dirty="0" smtClean="0"/>
              <a:t> </a:t>
            </a:r>
            <a:r>
              <a:rPr lang="zh-TW" altLang="en-US" baseline="0" dirty="0" smtClean="0"/>
              <a:t>要盡可能往</a:t>
            </a:r>
            <a:r>
              <a:rPr lang="en-US" altLang="zh-TW" baseline="0" dirty="0" smtClean="0"/>
              <a:t>, how and why  </a:t>
            </a:r>
            <a:r>
              <a:rPr lang="zh-TW" altLang="en-US" baseline="0" dirty="0" smtClean="0"/>
              <a:t>去 推</a:t>
            </a:r>
            <a:r>
              <a:rPr lang="en-US" altLang="zh-TW" baseline="0" dirty="0" smtClean="0"/>
              <a:t>, </a:t>
            </a:r>
            <a:r>
              <a:rPr lang="zh-TW" altLang="en-US" baseline="0" dirty="0" smtClean="0"/>
              <a:t>其實跟我們叫文化得教</a:t>
            </a:r>
            <a:r>
              <a:rPr lang="en-US" altLang="zh-TW" baseline="0" dirty="0" smtClean="0"/>
              <a:t> perspective / practices </a:t>
            </a:r>
            <a:r>
              <a:rPr lang="zh-TW" altLang="en-US" baseline="0" dirty="0" smtClean="0"/>
              <a:t>是不謀而合的。</a:t>
            </a:r>
            <a:r>
              <a:rPr lang="en-US" altLang="zh-TW" baseline="0"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19</a:t>
            </a:fld>
            <a:endParaRPr lang="en-US"/>
          </a:p>
        </p:txBody>
      </p:sp>
    </p:spTree>
    <p:extLst>
      <p:ext uri="{BB962C8B-B14F-4D97-AF65-F5344CB8AC3E}">
        <p14:creationId xmlns:p14="http://schemas.microsoft.com/office/powerpoint/2010/main" val="3160767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以前，</a:t>
            </a:r>
            <a:r>
              <a:rPr lang="en-US" altLang="zh-TW" dirty="0" smtClean="0"/>
              <a:t> </a:t>
            </a:r>
            <a:r>
              <a:rPr lang="zh-TW" altLang="en-US" dirty="0" smtClean="0"/>
              <a:t>文化是抽離語言課程的，</a:t>
            </a:r>
            <a:r>
              <a:rPr lang="en-US" altLang="zh-TW" dirty="0" smtClean="0"/>
              <a:t> </a:t>
            </a:r>
            <a:r>
              <a:rPr lang="zh-TW" altLang="en-US" dirty="0" smtClean="0"/>
              <a:t>我不知道現在是不是還有老師這麼做，</a:t>
            </a:r>
            <a:r>
              <a:rPr lang="en-US" altLang="zh-TW" dirty="0" smtClean="0"/>
              <a:t> </a:t>
            </a:r>
            <a:r>
              <a:rPr lang="zh-TW" altLang="en-US" dirty="0" smtClean="0"/>
              <a:t>不過我知道在不到十年以前，</a:t>
            </a:r>
            <a:r>
              <a:rPr lang="en-US" altLang="zh-TW" dirty="0" smtClean="0"/>
              <a:t> </a:t>
            </a:r>
            <a:r>
              <a:rPr lang="zh-TW" altLang="en-US" dirty="0" smtClean="0"/>
              <a:t>還是有熱你這麼做，</a:t>
            </a:r>
            <a:r>
              <a:rPr lang="en-US" altLang="zh-TW" dirty="0" smtClean="0"/>
              <a:t> </a:t>
            </a:r>
            <a:r>
              <a:rPr lang="zh-TW" altLang="en-US" dirty="0" smtClean="0"/>
              <a:t>這個學期，</a:t>
            </a:r>
            <a:r>
              <a:rPr lang="en-US" altLang="zh-TW" dirty="0" smtClean="0"/>
              <a:t> </a:t>
            </a:r>
            <a:r>
              <a:rPr lang="zh-TW" altLang="en-US" dirty="0" smtClean="0"/>
              <a:t>我們來說中國音樂好了，</a:t>
            </a:r>
            <a:r>
              <a:rPr lang="en-US" altLang="zh-TW" dirty="0" smtClean="0"/>
              <a:t> </a:t>
            </a:r>
            <a:r>
              <a:rPr lang="zh-TW" altLang="en-US" dirty="0" smtClean="0"/>
              <a:t>然後就讓學生做英文報告，</a:t>
            </a:r>
            <a:r>
              <a:rPr lang="en-US" altLang="zh-TW" dirty="0" smtClean="0"/>
              <a:t> </a:t>
            </a:r>
            <a:r>
              <a:rPr lang="zh-TW" altLang="en-US" dirty="0" smtClean="0"/>
              <a:t>這就是文化課程。</a:t>
            </a:r>
            <a:r>
              <a:rPr lang="en-US" altLang="zh-TW"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23</a:t>
            </a:fld>
            <a:endParaRPr lang="en-US"/>
          </a:p>
        </p:txBody>
      </p:sp>
    </p:spTree>
    <p:extLst>
      <p:ext uri="{BB962C8B-B14F-4D97-AF65-F5344CB8AC3E}">
        <p14:creationId xmlns:p14="http://schemas.microsoft.com/office/powerpoint/2010/main" val="251165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4400" dirty="0" smtClean="0"/>
              <a:t>首先請大家先看一下這張照片。</a:t>
            </a:r>
            <a:r>
              <a:rPr lang="en-US" altLang="zh-TW" sz="4400" dirty="0" smtClean="0"/>
              <a:t> </a:t>
            </a:r>
            <a:r>
              <a:rPr lang="zh-TW" altLang="en-US" sz="4400" dirty="0" smtClean="0"/>
              <a:t>注意台灣新聞的老師們可能都知道這張照片。</a:t>
            </a:r>
            <a:r>
              <a:rPr lang="en-US" altLang="zh-TW" sz="4400" dirty="0" smtClean="0"/>
              <a:t> </a:t>
            </a:r>
            <a:r>
              <a:rPr lang="zh-TW" altLang="en-US" sz="4400" dirty="0" smtClean="0"/>
              <a:t>這是英國一位交通局官員參訪臺北時贈送懷錶給</a:t>
            </a:r>
            <a:r>
              <a:rPr lang="zh-TW" altLang="en-US" sz="4400" dirty="0" smtClean="0"/>
              <a:t>台北柯文哲</a:t>
            </a:r>
            <a:r>
              <a:rPr lang="zh-TW" altLang="en-US" sz="4400" dirty="0" smtClean="0"/>
              <a:t>市長</a:t>
            </a:r>
            <a:r>
              <a:rPr lang="zh-TW" altLang="en-US" sz="4400" dirty="0" smtClean="0"/>
              <a:t>，</a:t>
            </a:r>
            <a:r>
              <a:rPr lang="en-US" altLang="zh-TW" sz="4400" dirty="0" smtClean="0"/>
              <a:t> </a:t>
            </a:r>
            <a:r>
              <a:rPr lang="zh-TW" altLang="en-US" sz="4400" dirty="0" smtClean="0"/>
              <a:t>引發媒體提問台北市長是否介意鐘錶的贈禮。</a:t>
            </a:r>
            <a:r>
              <a:rPr lang="en-US" altLang="zh-TW" sz="4400" dirty="0" smtClean="0"/>
              <a:t>   </a:t>
            </a:r>
            <a:r>
              <a:rPr lang="zh-TW" altLang="en-US" sz="4400" dirty="0" smtClean="0"/>
              <a:t>當然</a:t>
            </a:r>
            <a:r>
              <a:rPr lang="en-US" altLang="zh-TW" sz="4400" dirty="0" smtClean="0"/>
              <a:t> </a:t>
            </a:r>
            <a:r>
              <a:rPr lang="zh-TW" altLang="en-US" sz="4400" dirty="0" smtClean="0"/>
              <a:t>市長的回應也引發不合宜的評論。</a:t>
            </a:r>
            <a:r>
              <a:rPr lang="en-US" altLang="zh-TW" sz="4400" dirty="0" smtClean="0"/>
              <a:t> </a:t>
            </a:r>
            <a:r>
              <a:rPr lang="zh-TW" altLang="en-US" sz="4400" dirty="0" smtClean="0"/>
              <a:t>其實表應該是沒有問題，</a:t>
            </a:r>
            <a:r>
              <a:rPr lang="en-US" altLang="zh-TW" sz="4400" dirty="0" smtClean="0"/>
              <a:t> </a:t>
            </a:r>
            <a:r>
              <a:rPr lang="zh-TW" altLang="en-US" sz="4400" dirty="0" smtClean="0"/>
              <a:t>“</a:t>
            </a:r>
            <a:r>
              <a:rPr lang="en-US" altLang="zh-TW" sz="4400" dirty="0" smtClean="0"/>
              <a:t> </a:t>
            </a:r>
            <a:r>
              <a:rPr lang="zh-TW" altLang="en-US" sz="4400" dirty="0" smtClean="0"/>
              <a:t>”送終“的確是一個中國文化的禁忌。</a:t>
            </a:r>
            <a:r>
              <a:rPr lang="en-US" altLang="zh-TW" sz="4400" dirty="0" smtClean="0"/>
              <a:t> </a:t>
            </a:r>
            <a:endParaRPr lang="en-US" sz="4400" dirty="0"/>
          </a:p>
        </p:txBody>
      </p:sp>
      <p:sp>
        <p:nvSpPr>
          <p:cNvPr id="4" name="Slide Number Placeholder 3"/>
          <p:cNvSpPr>
            <a:spLocks noGrp="1"/>
          </p:cNvSpPr>
          <p:nvPr>
            <p:ph type="sldNum" sz="quarter" idx="10"/>
          </p:nvPr>
        </p:nvSpPr>
        <p:spPr/>
        <p:txBody>
          <a:bodyPr/>
          <a:lstStyle/>
          <a:p>
            <a:fld id="{A5891942-31C3-644F-93F4-A48B83FC727E}" type="slidenum">
              <a:rPr lang="en-US" smtClean="0"/>
              <a:t>2</a:t>
            </a:fld>
            <a:endParaRPr lang="en-US"/>
          </a:p>
        </p:txBody>
      </p:sp>
    </p:spTree>
    <p:extLst>
      <p:ext uri="{BB962C8B-B14F-4D97-AF65-F5344CB8AC3E}">
        <p14:creationId xmlns:p14="http://schemas.microsoft.com/office/powerpoint/2010/main" val="1144815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2010 </a:t>
            </a:r>
            <a:r>
              <a:rPr lang="zh-TW" altLang="en-US" dirty="0" smtClean="0"/>
              <a:t>年</a:t>
            </a:r>
            <a:r>
              <a:rPr lang="en-US" altLang="zh-TW" dirty="0" smtClean="0"/>
              <a:t>  ACTFL  </a:t>
            </a:r>
            <a:r>
              <a:rPr lang="zh-TW" altLang="en-US" dirty="0" smtClean="0"/>
              <a:t>提出了</a:t>
            </a:r>
            <a:r>
              <a:rPr lang="en-US" altLang="zh-TW" dirty="0" smtClean="0"/>
              <a:t> Going for 90+ </a:t>
            </a:r>
            <a:r>
              <a:rPr lang="zh-TW" altLang="en-US" dirty="0" smtClean="0"/>
              <a:t>，</a:t>
            </a:r>
            <a:r>
              <a:rPr lang="en-US" altLang="zh-TW" dirty="0" smtClean="0"/>
              <a:t> </a:t>
            </a:r>
            <a:r>
              <a:rPr lang="zh-TW" altLang="en-US" dirty="0" smtClean="0"/>
              <a:t>提倡用</a:t>
            </a:r>
            <a:r>
              <a:rPr lang="en-US" altLang="zh-TW" dirty="0" smtClean="0"/>
              <a:t> </a:t>
            </a:r>
            <a:r>
              <a:rPr lang="zh-TW" altLang="en-US" dirty="0" smtClean="0"/>
              <a:t>目標與來授課、</a:t>
            </a:r>
            <a:endParaRPr lang="en-US" altLang="zh-TW" dirty="0" smtClean="0"/>
          </a:p>
          <a:p>
            <a:endParaRPr lang="en-US" altLang="zh-TW" dirty="0" smtClean="0"/>
          </a:p>
          <a:p>
            <a:r>
              <a:rPr lang="en-US" altLang="zh-TW" dirty="0" smtClean="0"/>
              <a:t>90</a:t>
            </a:r>
            <a:r>
              <a:rPr lang="en-US" altLang="zh-TW" dirty="0" smtClean="0"/>
              <a:t>%  target language</a:t>
            </a:r>
            <a:r>
              <a:rPr lang="en-US" altLang="zh-TW" baseline="0" dirty="0" smtClean="0"/>
              <a:t> -  </a:t>
            </a:r>
            <a:r>
              <a:rPr lang="zh-TW" altLang="en-US" baseline="0" dirty="0" smtClean="0"/>
              <a:t>所以我們得用中文來教中文。</a:t>
            </a:r>
            <a:r>
              <a:rPr lang="en-US" altLang="zh-TW" baseline="0" dirty="0" smtClean="0"/>
              <a:t>  </a:t>
            </a:r>
            <a:r>
              <a:rPr lang="zh-TW" altLang="en-US" baseline="0" dirty="0" smtClean="0"/>
              <a:t>很多老師豆朝著</a:t>
            </a:r>
            <a:r>
              <a:rPr lang="en-US" altLang="zh-TW" baseline="0" dirty="0" smtClean="0"/>
              <a:t>100% </a:t>
            </a:r>
            <a:r>
              <a:rPr lang="zh-TW" altLang="en-US" baseline="0" dirty="0" smtClean="0"/>
              <a:t>的方向在，努力。</a:t>
            </a:r>
            <a:r>
              <a:rPr lang="en-US" altLang="zh-TW" baseline="0"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24</a:t>
            </a:fld>
            <a:endParaRPr lang="en-US"/>
          </a:p>
        </p:txBody>
      </p:sp>
    </p:spTree>
    <p:extLst>
      <p:ext uri="{BB962C8B-B14F-4D97-AF65-F5344CB8AC3E}">
        <p14:creationId xmlns:p14="http://schemas.microsoft.com/office/powerpoint/2010/main" val="3736508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其實學習語言對學生來說難在語言能力跟她的認知能力的落差。</a:t>
            </a:r>
            <a:r>
              <a:rPr lang="en-US" altLang="zh-TW" dirty="0" smtClean="0"/>
              <a:t> </a:t>
            </a:r>
            <a:r>
              <a:rPr lang="zh-TW" altLang="en-US" dirty="0" smtClean="0"/>
              <a:t>有時候學生會說，</a:t>
            </a:r>
            <a:r>
              <a:rPr lang="en-US" altLang="zh-TW" dirty="0" smtClean="0"/>
              <a:t> I</a:t>
            </a:r>
            <a:r>
              <a:rPr lang="en-US" altLang="zh-TW" baseline="0" dirty="0" smtClean="0"/>
              <a:t> feel stupid.,</a:t>
            </a:r>
            <a:r>
              <a:rPr lang="zh-TW" altLang="en-US" baseline="0" dirty="0" smtClean="0"/>
              <a:t>可是我們得告訴學生</a:t>
            </a:r>
            <a:r>
              <a:rPr lang="en-US" altLang="zh-TW" baseline="0" dirty="0" smtClean="0"/>
              <a:t> </a:t>
            </a:r>
            <a:r>
              <a:rPr lang="en-US" altLang="zh-TW" baseline="0" dirty="0" err="1" smtClean="0"/>
              <a:t>negotiatte</a:t>
            </a:r>
            <a:r>
              <a:rPr lang="en-US" altLang="zh-TW" baseline="0" dirty="0" smtClean="0"/>
              <a:t> meaning </a:t>
            </a:r>
            <a:r>
              <a:rPr lang="zh-TW" altLang="en-US" baseline="0" dirty="0" smtClean="0"/>
              <a:t>的重要。</a:t>
            </a:r>
            <a:r>
              <a:rPr lang="en-US" altLang="zh-TW" baseline="0" dirty="0" smtClean="0"/>
              <a:t>  </a:t>
            </a:r>
            <a:r>
              <a:rPr lang="zh-TW" altLang="en-US" baseline="0" dirty="0" smtClean="0"/>
              <a:t>我們老師得自己先做起，</a:t>
            </a:r>
            <a:r>
              <a:rPr lang="en-US" altLang="zh-TW" baseline="0" dirty="0" smtClean="0"/>
              <a:t> </a:t>
            </a:r>
            <a:r>
              <a:rPr lang="zh-TW" altLang="en-US" baseline="0" dirty="0" smtClean="0"/>
              <a:t>用學生能懂的語言來表達。</a:t>
            </a:r>
            <a:r>
              <a:rPr lang="en-US" altLang="zh-TW" baseline="0" dirty="0" smtClean="0"/>
              <a:t> i+1</a:t>
            </a:r>
          </a:p>
          <a:p>
            <a:endParaRPr lang="en-US" altLang="zh-TW" baseline="0" dirty="0" smtClean="0"/>
          </a:p>
          <a:p>
            <a:r>
              <a:rPr lang="zh-TW" altLang="en-US" baseline="0" dirty="0" smtClean="0"/>
              <a:t>當然，</a:t>
            </a:r>
            <a:r>
              <a:rPr lang="en-US" altLang="zh-TW" baseline="0" dirty="0" smtClean="0"/>
              <a:t> </a:t>
            </a:r>
            <a:r>
              <a:rPr lang="zh-TW" altLang="en-US" baseline="0" dirty="0" smtClean="0"/>
              <a:t>有的文化深層的思想行為是很難簡化的，</a:t>
            </a:r>
            <a:r>
              <a:rPr lang="en-US" altLang="zh-TW" baseline="0" dirty="0" smtClean="0"/>
              <a:t> </a:t>
            </a:r>
            <a:r>
              <a:rPr lang="zh-TW" altLang="en-US" baseline="0" dirty="0" smtClean="0"/>
              <a:t>這時候，</a:t>
            </a:r>
            <a:r>
              <a:rPr lang="en-US" altLang="zh-TW" baseline="0" dirty="0" smtClean="0"/>
              <a:t> </a:t>
            </a:r>
            <a:r>
              <a:rPr lang="zh-TW" altLang="en-US" baseline="0" dirty="0" smtClean="0"/>
              <a:t>你可以</a:t>
            </a:r>
            <a:r>
              <a:rPr lang="en-US" altLang="zh-TW" baseline="0" dirty="0" smtClean="0"/>
              <a:t> </a:t>
            </a:r>
            <a:r>
              <a:rPr lang="zh-TW" altLang="en-US" baseline="0" dirty="0" smtClean="0"/>
              <a:t>“</a:t>
            </a:r>
            <a:r>
              <a:rPr lang="en-US" altLang="zh-TW" baseline="0" dirty="0" smtClean="0"/>
              <a:t>  </a:t>
            </a:r>
            <a:r>
              <a:rPr lang="zh-TW" altLang="en-US" baseline="0" dirty="0" smtClean="0"/>
              <a:t>佈置英文作業”</a:t>
            </a:r>
            <a:r>
              <a:rPr lang="en-US" altLang="zh-TW" baseline="0" dirty="0" smtClean="0"/>
              <a:t>  </a:t>
            </a:r>
            <a:r>
              <a:rPr lang="en-US" altLang="zh-TW" baseline="0" dirty="0" err="1" smtClean="0"/>
              <a:t>Lementi</a:t>
            </a:r>
            <a:r>
              <a:rPr lang="en-US" altLang="zh-TW" baseline="0" dirty="0" smtClean="0"/>
              <a:t>  </a:t>
            </a:r>
            <a:r>
              <a:rPr lang="zh-TW" altLang="en-US" baseline="0" dirty="0" smtClean="0"/>
              <a:t>建議做課外作業。</a:t>
            </a:r>
            <a:r>
              <a:rPr lang="zh-TW" altLang="zh-TW" baseline="0" dirty="0" smtClean="0"/>
              <a:t>，</a:t>
            </a:r>
            <a:r>
              <a:rPr lang="en-US" altLang="zh-TW" baseline="0" dirty="0" smtClean="0"/>
              <a:t> </a:t>
            </a:r>
            <a:r>
              <a:rPr lang="zh-TW" altLang="en-US" baseline="0" dirty="0" smtClean="0"/>
              <a:t>還有那低於</a:t>
            </a:r>
            <a:r>
              <a:rPr lang="en-US" altLang="zh-TW" baseline="0" dirty="0" smtClean="0"/>
              <a:t>10% </a:t>
            </a:r>
            <a:r>
              <a:rPr lang="zh-TW" altLang="en-US" baseline="0" dirty="0" smtClean="0"/>
              <a:t>可以用的，</a:t>
            </a:r>
            <a:r>
              <a:rPr lang="en-US" altLang="zh-TW" baseline="0" dirty="0" smtClean="0"/>
              <a:t> </a:t>
            </a:r>
            <a:r>
              <a:rPr lang="zh-TW" altLang="en-US" baseline="0" dirty="0" smtClean="0"/>
              <a:t>逼不得以要在語言跟文化內容做一個選擇的時候，</a:t>
            </a:r>
            <a:r>
              <a:rPr lang="en-US" altLang="zh-TW" baseline="0" dirty="0" smtClean="0"/>
              <a:t> </a:t>
            </a:r>
            <a:r>
              <a:rPr lang="zh-TW" altLang="en-US" baseline="0" dirty="0" smtClean="0"/>
              <a:t>我想給自己一點空間吧！</a:t>
            </a:r>
            <a:r>
              <a:rPr lang="en-US" altLang="zh-TW" baseline="0" dirty="0" smtClean="0"/>
              <a:t> </a:t>
            </a:r>
          </a:p>
          <a:p>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25</a:t>
            </a:fld>
            <a:endParaRPr lang="en-US"/>
          </a:p>
        </p:txBody>
      </p:sp>
    </p:spTree>
    <p:extLst>
      <p:ext uri="{BB962C8B-B14F-4D97-AF65-F5344CB8AC3E}">
        <p14:creationId xmlns:p14="http://schemas.microsoft.com/office/powerpoint/2010/main" val="109212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26</a:t>
            </a:fld>
            <a:endParaRPr lang="en-US"/>
          </a:p>
        </p:txBody>
      </p:sp>
    </p:spTree>
    <p:extLst>
      <p:ext uri="{BB962C8B-B14F-4D97-AF65-F5344CB8AC3E}">
        <p14:creationId xmlns:p14="http://schemas.microsoft.com/office/powerpoint/2010/main" val="3217957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27</a:t>
            </a:fld>
            <a:endParaRPr lang="en-US"/>
          </a:p>
        </p:txBody>
      </p:sp>
    </p:spTree>
    <p:extLst>
      <p:ext uri="{BB962C8B-B14F-4D97-AF65-F5344CB8AC3E}">
        <p14:creationId xmlns:p14="http://schemas.microsoft.com/office/powerpoint/2010/main" val="3217957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中國文化的深廣要不教真的很難，</a:t>
            </a:r>
            <a:r>
              <a:rPr lang="en-US" altLang="zh-TW" dirty="0" smtClean="0"/>
              <a:t> </a:t>
            </a:r>
            <a:r>
              <a:rPr lang="zh-TW" altLang="en-US" dirty="0" smtClean="0"/>
              <a:t>不過確實不要一下給學生太多。</a:t>
            </a:r>
            <a:r>
              <a:rPr lang="en-US" altLang="zh-TW" dirty="0" smtClean="0"/>
              <a:t> </a:t>
            </a:r>
            <a:r>
              <a:rPr lang="zh-TW" altLang="en-US" dirty="0" smtClean="0"/>
              <a:t>學生不見得吸收得了。</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28</a:t>
            </a:fld>
            <a:endParaRPr lang="en-US"/>
          </a:p>
        </p:txBody>
      </p:sp>
    </p:spTree>
    <p:extLst>
      <p:ext uri="{BB962C8B-B14F-4D97-AF65-F5344CB8AC3E}">
        <p14:creationId xmlns:p14="http://schemas.microsoft.com/office/powerpoint/2010/main" val="2863852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比較－</a:t>
            </a:r>
            <a:r>
              <a:rPr lang="en-US" altLang="zh-TW" dirty="0" smtClean="0"/>
              <a:t> </a:t>
            </a:r>
            <a:r>
              <a:rPr lang="zh-TW" altLang="en-US" dirty="0" smtClean="0"/>
              <a:t>五大標準裏面的一個，</a:t>
            </a:r>
            <a:r>
              <a:rPr lang="en-US" altLang="zh-TW" dirty="0" smtClean="0"/>
              <a:t> </a:t>
            </a:r>
            <a:r>
              <a:rPr lang="zh-TW" altLang="en-US" dirty="0" smtClean="0"/>
              <a:t>我們比語言也比文化。</a:t>
            </a:r>
            <a:r>
              <a:rPr lang="en-US" altLang="zh-TW" dirty="0" smtClean="0"/>
              <a:t>  </a:t>
            </a:r>
            <a:r>
              <a:rPr lang="zh-TW" altLang="en-US" dirty="0" smtClean="0"/>
              <a:t>但比較的時候</a:t>
            </a:r>
            <a:r>
              <a:rPr lang="en-US" altLang="zh-TW" dirty="0" smtClean="0"/>
              <a:t> </a:t>
            </a:r>
            <a:r>
              <a:rPr lang="zh-TW" altLang="en-US" dirty="0" smtClean="0"/>
              <a:t>常常比較容易被比較的是差異，當然差異性可以更顯示文化的獨特，</a:t>
            </a:r>
            <a:r>
              <a:rPr lang="en-US" altLang="zh-TW" dirty="0" smtClean="0"/>
              <a:t>  </a:t>
            </a:r>
            <a:r>
              <a:rPr lang="zh-TW" altLang="en-US" dirty="0" smtClean="0"/>
              <a:t>可是我個人的體會是</a:t>
            </a:r>
            <a:r>
              <a:rPr lang="en-US" altLang="zh-TW" dirty="0" smtClean="0"/>
              <a:t> </a:t>
            </a:r>
            <a:r>
              <a:rPr lang="zh-TW" altLang="en-US" dirty="0" smtClean="0"/>
              <a:t>：</a:t>
            </a:r>
            <a:r>
              <a:rPr lang="en-US" altLang="zh-TW" dirty="0" smtClean="0"/>
              <a:t> </a:t>
            </a:r>
          </a:p>
          <a:p>
            <a:endParaRPr lang="en-US" altLang="zh-TW" dirty="0" smtClean="0"/>
          </a:p>
          <a:p>
            <a:r>
              <a:rPr lang="zh-TW" altLang="en-US" dirty="0" smtClean="0"/>
              <a:t>學生</a:t>
            </a:r>
            <a:r>
              <a:rPr lang="zh-TW" altLang="en-US" dirty="0" smtClean="0"/>
              <a:t>需要的是</a:t>
            </a:r>
            <a:r>
              <a:rPr lang="en-US" altLang="zh-TW" dirty="0" smtClean="0"/>
              <a:t>validation.</a:t>
            </a:r>
            <a:r>
              <a:rPr lang="en-US" altLang="zh-TW" baseline="0" dirty="0" smtClean="0"/>
              <a:t>  </a:t>
            </a:r>
            <a:r>
              <a:rPr lang="zh-TW" altLang="en-US" baseline="0" dirty="0" smtClean="0"/>
              <a:t>強調相似處讓學生更能覺得</a:t>
            </a:r>
            <a:r>
              <a:rPr lang="zh-TW" altLang="zh-TW" baseline="0" dirty="0" smtClean="0"/>
              <a:t>“</a:t>
            </a:r>
            <a:r>
              <a:rPr lang="en-US" altLang="zh-TW" baseline="0" dirty="0" smtClean="0"/>
              <a:t> </a:t>
            </a:r>
            <a:r>
              <a:rPr lang="zh-TW" altLang="en-US" baseline="0" dirty="0" smtClean="0"/>
              <a:t>啊！</a:t>
            </a:r>
            <a:r>
              <a:rPr lang="zh-TW" altLang="zh-TW" baseline="0" dirty="0" smtClean="0"/>
              <a:t>”</a:t>
            </a:r>
            <a:r>
              <a:rPr lang="en-US" altLang="zh-TW" baseline="0" dirty="0" smtClean="0"/>
              <a:t> </a:t>
            </a:r>
            <a:r>
              <a:rPr lang="zh-TW" altLang="en-US" baseline="0" dirty="0" smtClean="0"/>
              <a:t>原來你們也是這樣！“</a:t>
            </a:r>
            <a:r>
              <a:rPr lang="en-US" altLang="zh-TW" baseline="0" dirty="0" smtClean="0"/>
              <a:t> </a:t>
            </a:r>
            <a:r>
              <a:rPr lang="zh-TW" altLang="en-US" baseline="0" dirty="0" smtClean="0"/>
              <a:t>，</a:t>
            </a:r>
            <a:r>
              <a:rPr lang="en-US" altLang="zh-TW" baseline="0" dirty="0" smtClean="0"/>
              <a:t> </a:t>
            </a:r>
            <a:r>
              <a:rPr lang="zh-TW" altLang="en-US" baseline="0" dirty="0" smtClean="0"/>
              <a:t>這樣對學生的學習興趣會是一個很大的加分作用。</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29</a:t>
            </a:fld>
            <a:endParaRPr lang="en-US"/>
          </a:p>
        </p:txBody>
      </p:sp>
    </p:spTree>
    <p:extLst>
      <p:ext uri="{BB962C8B-B14F-4D97-AF65-F5344CB8AC3E}">
        <p14:creationId xmlns:p14="http://schemas.microsoft.com/office/powerpoint/2010/main" val="2863852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比較－</a:t>
            </a:r>
            <a:r>
              <a:rPr lang="en-US" altLang="zh-TW" dirty="0" smtClean="0"/>
              <a:t> </a:t>
            </a:r>
            <a:r>
              <a:rPr lang="zh-TW" altLang="en-US" dirty="0" smtClean="0"/>
              <a:t>五大標準裏面的一個，</a:t>
            </a:r>
            <a:r>
              <a:rPr lang="en-US" altLang="zh-TW" dirty="0" smtClean="0"/>
              <a:t> </a:t>
            </a:r>
            <a:r>
              <a:rPr lang="zh-TW" altLang="en-US" dirty="0" smtClean="0"/>
              <a:t>我們比語言也比文化。</a:t>
            </a:r>
            <a:r>
              <a:rPr lang="en-US" altLang="zh-TW" dirty="0" smtClean="0"/>
              <a:t>  </a:t>
            </a:r>
            <a:r>
              <a:rPr lang="zh-TW" altLang="en-US" dirty="0" smtClean="0"/>
              <a:t>但比較的時候</a:t>
            </a:r>
            <a:r>
              <a:rPr lang="en-US" altLang="zh-TW" dirty="0" smtClean="0"/>
              <a:t> </a:t>
            </a:r>
            <a:r>
              <a:rPr lang="zh-TW" altLang="en-US" dirty="0" smtClean="0"/>
              <a:t>常常比較容易被比較的是差異，</a:t>
            </a:r>
            <a:r>
              <a:rPr lang="en-US" altLang="zh-TW" dirty="0" smtClean="0"/>
              <a:t> </a:t>
            </a:r>
            <a:r>
              <a:rPr lang="zh-TW" altLang="en-US" dirty="0" smtClean="0"/>
              <a:t>可是我個人的體會是</a:t>
            </a:r>
            <a:r>
              <a:rPr lang="en-US" altLang="zh-TW" dirty="0" smtClean="0"/>
              <a:t> </a:t>
            </a:r>
            <a:r>
              <a:rPr lang="zh-TW" altLang="en-US" dirty="0" smtClean="0"/>
              <a:t>：</a:t>
            </a:r>
            <a:r>
              <a:rPr lang="en-US" altLang="zh-TW" dirty="0" smtClean="0"/>
              <a:t> </a:t>
            </a:r>
          </a:p>
          <a:p>
            <a:endParaRPr lang="en-US" altLang="zh-TW" dirty="0" smtClean="0"/>
          </a:p>
          <a:p>
            <a:r>
              <a:rPr lang="zh-TW" altLang="en-US" dirty="0" smtClean="0"/>
              <a:t>學生</a:t>
            </a:r>
            <a:r>
              <a:rPr lang="zh-TW" altLang="en-US" dirty="0" smtClean="0"/>
              <a:t>需要的是</a:t>
            </a:r>
            <a:r>
              <a:rPr lang="en-US" altLang="zh-TW" dirty="0" smtClean="0"/>
              <a:t>validation.</a:t>
            </a:r>
            <a:r>
              <a:rPr lang="en-US" altLang="zh-TW" baseline="0" dirty="0" smtClean="0"/>
              <a:t>  </a:t>
            </a:r>
            <a:r>
              <a:rPr lang="zh-TW" altLang="en-US" baseline="0" dirty="0" smtClean="0"/>
              <a:t>強調相似處讓學生更能覺得</a:t>
            </a:r>
            <a:r>
              <a:rPr lang="zh-TW" altLang="zh-TW" baseline="0" dirty="0" smtClean="0"/>
              <a:t>“</a:t>
            </a:r>
            <a:r>
              <a:rPr lang="en-US" altLang="zh-TW" baseline="0" dirty="0" smtClean="0"/>
              <a:t> </a:t>
            </a:r>
            <a:r>
              <a:rPr lang="zh-TW" altLang="en-US" baseline="0" dirty="0" smtClean="0"/>
              <a:t>啊！</a:t>
            </a:r>
            <a:r>
              <a:rPr lang="zh-TW" altLang="zh-TW" baseline="0" dirty="0" smtClean="0"/>
              <a:t>”</a:t>
            </a:r>
            <a:r>
              <a:rPr lang="en-US" altLang="zh-TW" baseline="0" dirty="0" smtClean="0"/>
              <a:t> </a:t>
            </a:r>
            <a:r>
              <a:rPr lang="zh-TW" altLang="en-US" baseline="0" dirty="0" smtClean="0"/>
              <a:t>原來你們也是這樣！“</a:t>
            </a:r>
            <a:r>
              <a:rPr lang="en-US" altLang="zh-TW" baseline="0" dirty="0" smtClean="0"/>
              <a:t> </a:t>
            </a:r>
            <a:r>
              <a:rPr lang="zh-TW" altLang="en-US" baseline="0" dirty="0" smtClean="0"/>
              <a:t>，</a:t>
            </a:r>
            <a:r>
              <a:rPr lang="en-US" altLang="zh-TW" baseline="0" dirty="0" smtClean="0"/>
              <a:t> </a:t>
            </a:r>
            <a:r>
              <a:rPr lang="zh-TW" altLang="en-US" baseline="0" dirty="0" smtClean="0"/>
              <a:t>這樣對學生的學習興趣會是一個很大的加分作用。</a:t>
            </a:r>
            <a:endParaRPr lang="en-US" altLang="zh-TW" baseline="0" dirty="0" smtClean="0"/>
          </a:p>
          <a:p>
            <a:endParaRPr lang="en-US" altLang="zh-TW" baseline="0" dirty="0" smtClean="0"/>
          </a:p>
          <a:p>
            <a:r>
              <a:rPr lang="en-US" altLang="zh-TW" baseline="0" dirty="0" smtClean="0"/>
              <a:t> </a:t>
            </a:r>
            <a:r>
              <a:rPr lang="zh-TW" altLang="en-US" baseline="0" dirty="0" smtClean="0"/>
              <a:t>其實人都有一些共同的價值存在，</a:t>
            </a:r>
            <a:r>
              <a:rPr lang="en-US" altLang="zh-TW" baseline="0" dirty="0" smtClean="0"/>
              <a:t> </a:t>
            </a:r>
            <a:r>
              <a:rPr lang="zh-TW" altLang="en-US" baseline="0" dirty="0" smtClean="0"/>
              <a:t>共通處可以減少摩擦。</a:t>
            </a:r>
            <a:r>
              <a:rPr lang="en-US" altLang="zh-TW" baseline="0" dirty="0" smtClean="0"/>
              <a:t> </a:t>
            </a:r>
            <a:r>
              <a:rPr lang="zh-TW" altLang="en-US" baseline="0" dirty="0" smtClean="0"/>
              <a:t>所以，</a:t>
            </a:r>
            <a:r>
              <a:rPr lang="en-US" altLang="zh-TW" baseline="0" dirty="0" smtClean="0"/>
              <a:t> </a:t>
            </a:r>
            <a:r>
              <a:rPr lang="zh-TW" altLang="en-US" baseline="0" dirty="0" smtClean="0"/>
              <a:t>在比較的時候，除了差別外，</a:t>
            </a:r>
            <a:r>
              <a:rPr lang="en-US" altLang="zh-TW" baseline="0" dirty="0" smtClean="0"/>
              <a:t> </a:t>
            </a:r>
            <a:r>
              <a:rPr lang="zh-TW" altLang="en-US" baseline="0" dirty="0" smtClean="0"/>
              <a:t>相似出更是一個大賣點。</a:t>
            </a:r>
            <a:r>
              <a:rPr lang="en-US" altLang="zh-TW" baseline="0" dirty="0" smtClean="0"/>
              <a:t> </a:t>
            </a:r>
          </a:p>
          <a:p>
            <a:endParaRPr lang="en-US" altLang="zh-TW" baseline="0" dirty="0" smtClean="0"/>
          </a:p>
          <a:p>
            <a:r>
              <a:rPr lang="zh-TW" altLang="en-US" baseline="0" dirty="0" smtClean="0"/>
              <a:t>，</a:t>
            </a:r>
            <a:r>
              <a:rPr lang="en-US" altLang="zh-TW" baseline="0"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30</a:t>
            </a:fld>
            <a:endParaRPr lang="en-US"/>
          </a:p>
        </p:txBody>
      </p:sp>
    </p:spTree>
    <p:extLst>
      <p:ext uri="{BB962C8B-B14F-4D97-AF65-F5344CB8AC3E}">
        <p14:creationId xmlns:p14="http://schemas.microsoft.com/office/powerpoint/2010/main" val="2863852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zh-TW" altLang="en-US" dirty="0" smtClean="0">
                <a:latin typeface="BiauKai"/>
                <a:ea typeface="BiauKai"/>
                <a:cs typeface="BiauKai"/>
              </a:rPr>
              <a:t>最後我想用這個尊重文化差異來做結尾。</a:t>
            </a:r>
            <a:endParaRPr lang="en-US" altLang="zh-TW" dirty="0" smtClean="0">
              <a:latin typeface="BiauKai"/>
              <a:ea typeface="BiauKai"/>
              <a:cs typeface="BiauKai"/>
            </a:endParaRPr>
          </a:p>
          <a:p>
            <a:pPr marL="0" indent="0">
              <a:buNone/>
            </a:pPr>
            <a:endParaRPr lang="en-US" altLang="zh-TW" dirty="0" smtClean="0">
              <a:latin typeface="BiauKai"/>
              <a:ea typeface="BiauKai"/>
              <a:cs typeface="BiauKai"/>
            </a:endParaRPr>
          </a:p>
          <a:p>
            <a:pPr marL="0" indent="0">
              <a:buNone/>
            </a:pPr>
            <a:endParaRPr lang="en-US" altLang="zh-TW" dirty="0" smtClean="0">
              <a:latin typeface="BiauKai"/>
              <a:ea typeface="BiauKai"/>
              <a:cs typeface="BiauKai"/>
            </a:endParaRPr>
          </a:p>
          <a:p>
            <a:pPr marL="0" indent="0">
              <a:buNone/>
            </a:pPr>
            <a:r>
              <a:rPr lang="zh-TW" altLang="en-US" dirty="0" smtClean="0">
                <a:latin typeface="BiauKai"/>
                <a:ea typeface="BiauKai"/>
                <a:cs typeface="BiauKai"/>
              </a:rPr>
              <a:t>文化沒有好壞，</a:t>
            </a:r>
            <a:r>
              <a:rPr lang="en-US" altLang="zh-TW" dirty="0" smtClean="0">
                <a:latin typeface="BiauKai"/>
                <a:ea typeface="BiauKai"/>
                <a:cs typeface="BiauKai"/>
              </a:rPr>
              <a:t> </a:t>
            </a:r>
            <a:r>
              <a:rPr lang="zh-TW" altLang="en-US" dirty="0" smtClean="0">
                <a:latin typeface="BiauKai"/>
                <a:ea typeface="BiauKai"/>
                <a:cs typeface="BiauKai"/>
              </a:rPr>
              <a:t>學生進你的教室來學你的文化，</a:t>
            </a:r>
            <a:r>
              <a:rPr lang="en-US" altLang="zh-TW" dirty="0" smtClean="0">
                <a:latin typeface="BiauKai"/>
                <a:ea typeface="BiauKai"/>
                <a:cs typeface="BiauKai"/>
              </a:rPr>
              <a:t> </a:t>
            </a:r>
            <a:r>
              <a:rPr lang="zh-TW" altLang="en-US" dirty="0" smtClean="0">
                <a:latin typeface="BiauKai"/>
                <a:ea typeface="BiauKai"/>
                <a:cs typeface="BiauKai"/>
              </a:rPr>
              <a:t>當然老師耶應該以身作則，</a:t>
            </a:r>
            <a:r>
              <a:rPr lang="en-US" altLang="zh-TW" dirty="0" smtClean="0">
                <a:latin typeface="BiauKai"/>
                <a:ea typeface="BiauKai"/>
                <a:cs typeface="BiauKai"/>
              </a:rPr>
              <a:t> </a:t>
            </a:r>
            <a:r>
              <a:rPr lang="zh-TW" altLang="en-US" dirty="0" smtClean="0">
                <a:latin typeface="BiauKai"/>
                <a:ea typeface="BiauKai"/>
                <a:cs typeface="BiauKai"/>
              </a:rPr>
              <a:t>盡力去了解學生帶進來的各種不同的文化。</a:t>
            </a:r>
            <a:r>
              <a:rPr lang="en-US" altLang="zh-TW" dirty="0" smtClean="0">
                <a:latin typeface="BiauKai"/>
                <a:ea typeface="BiauKai"/>
                <a:cs typeface="BiauKai"/>
              </a:rPr>
              <a:t> </a:t>
            </a:r>
            <a:r>
              <a:rPr lang="zh-TW" altLang="en-US" dirty="0" smtClean="0">
                <a:latin typeface="BiauKai"/>
                <a:ea typeface="BiauKai"/>
                <a:cs typeface="BiauKai"/>
              </a:rPr>
              <a:t>這個又回到</a:t>
            </a:r>
            <a:r>
              <a:rPr lang="en-US" altLang="zh-TW" baseline="0" dirty="0" smtClean="0">
                <a:latin typeface="BiauKai"/>
                <a:ea typeface="BiauKai"/>
                <a:cs typeface="BiauKai"/>
              </a:rPr>
              <a:t> intercultural competence </a:t>
            </a:r>
            <a:r>
              <a:rPr lang="zh-TW" altLang="en-US" baseline="0" dirty="0" smtClean="0">
                <a:latin typeface="BiauKai"/>
                <a:ea typeface="BiauKai"/>
                <a:cs typeface="BiauKai"/>
              </a:rPr>
              <a:t>這個議題。</a:t>
            </a:r>
            <a:r>
              <a:rPr lang="en-US" altLang="zh-TW" baseline="0" dirty="0" smtClean="0">
                <a:latin typeface="BiauKai"/>
                <a:ea typeface="BiauKai"/>
                <a:cs typeface="BiauKai"/>
              </a:rPr>
              <a:t> Inter- </a:t>
            </a:r>
            <a:r>
              <a:rPr lang="zh-TW" altLang="en-US" baseline="0" dirty="0" smtClean="0">
                <a:latin typeface="BiauKai"/>
                <a:ea typeface="BiauKai"/>
                <a:cs typeface="BiauKai"/>
              </a:rPr>
              <a:t>嘛！</a:t>
            </a:r>
            <a:r>
              <a:rPr lang="en-US" altLang="zh-TW" baseline="0" dirty="0" smtClean="0">
                <a:latin typeface="BiauKai"/>
                <a:ea typeface="BiauKai"/>
                <a:cs typeface="BiauKai"/>
              </a:rPr>
              <a:t> </a:t>
            </a:r>
            <a:r>
              <a:rPr lang="zh-TW" altLang="en-US" baseline="0" dirty="0" smtClean="0">
                <a:latin typeface="BiauKai"/>
                <a:ea typeface="BiauKai"/>
                <a:cs typeface="BiauKai"/>
              </a:rPr>
              <a:t>所以</a:t>
            </a:r>
            <a:r>
              <a:rPr lang="en-US" altLang="zh-TW" baseline="0" dirty="0" smtClean="0">
                <a:latin typeface="BiauKai"/>
                <a:ea typeface="BiauKai"/>
                <a:cs typeface="BiauKai"/>
              </a:rPr>
              <a:t> </a:t>
            </a:r>
            <a:r>
              <a:rPr lang="zh-TW" altLang="en-US" baseline="0" dirty="0" smtClean="0">
                <a:latin typeface="BiauKai"/>
                <a:ea typeface="BiauKai"/>
                <a:cs typeface="BiauKai"/>
              </a:rPr>
              <a:t>文化的學習不是單向的</a:t>
            </a:r>
            <a:r>
              <a:rPr lang="zh-TW" altLang="en-US" baseline="0" dirty="0" smtClean="0">
                <a:latin typeface="BiauKai"/>
                <a:ea typeface="BiauKai"/>
                <a:cs typeface="BiauKai"/>
              </a:rPr>
              <a:t>。</a:t>
            </a:r>
            <a:r>
              <a:rPr lang="en-US" altLang="zh-TW" baseline="0" dirty="0" smtClean="0">
                <a:latin typeface="BiauKai"/>
                <a:ea typeface="BiauKai"/>
                <a:cs typeface="BiauKai"/>
              </a:rPr>
              <a:t>  </a:t>
            </a:r>
            <a:r>
              <a:rPr lang="zh-TW" altLang="en-US" baseline="0" dirty="0" smtClean="0">
                <a:latin typeface="BiauKai"/>
                <a:ea typeface="BiauKai"/>
                <a:cs typeface="BiauKai"/>
              </a:rPr>
              <a:t>不久以前，</a:t>
            </a:r>
            <a:r>
              <a:rPr lang="en-US" altLang="zh-TW" baseline="0" dirty="0" smtClean="0">
                <a:latin typeface="BiauKai"/>
                <a:ea typeface="BiauKai"/>
                <a:cs typeface="BiauKai"/>
              </a:rPr>
              <a:t>  </a:t>
            </a:r>
            <a:r>
              <a:rPr lang="zh-TW" altLang="en-US" baseline="0" dirty="0" smtClean="0">
                <a:latin typeface="BiauKai"/>
                <a:ea typeface="BiauKai"/>
                <a:cs typeface="BiauKai"/>
              </a:rPr>
              <a:t>白人老師學會了亞裔學生說話時不正視老師並不是不尊重，恰如其反的是，</a:t>
            </a:r>
            <a:r>
              <a:rPr lang="en-US" altLang="zh-TW" baseline="0" dirty="0" smtClean="0">
                <a:latin typeface="BiauKai"/>
                <a:ea typeface="BiauKai"/>
                <a:cs typeface="BiauKai"/>
              </a:rPr>
              <a:t> </a:t>
            </a:r>
            <a:r>
              <a:rPr lang="zh-TW" altLang="en-US" baseline="0" dirty="0" smtClean="0">
                <a:latin typeface="BiauKai"/>
                <a:ea typeface="BiauKai"/>
                <a:cs typeface="BiauKai"/>
              </a:rPr>
              <a:t>那才是亞裔學生真正對老師的尊敬。</a:t>
            </a:r>
            <a:r>
              <a:rPr lang="en-US" altLang="zh-TW" baseline="0" dirty="0" smtClean="0">
                <a:latin typeface="BiauKai"/>
                <a:ea typeface="BiauKai"/>
                <a:cs typeface="BiauKai"/>
              </a:rPr>
              <a:t> </a:t>
            </a:r>
            <a:r>
              <a:rPr lang="zh-TW" altLang="en-US" baseline="0" dirty="0" smtClean="0">
                <a:latin typeface="BiauKai"/>
                <a:ea typeface="BiauKai"/>
                <a:cs typeface="BiauKai"/>
              </a:rPr>
              <a:t>同樣的，</a:t>
            </a:r>
            <a:r>
              <a:rPr lang="en-US" altLang="zh-TW" baseline="0" dirty="0" smtClean="0">
                <a:latin typeface="BiauKai"/>
                <a:ea typeface="BiauKai"/>
                <a:cs typeface="BiauKai"/>
              </a:rPr>
              <a:t> </a:t>
            </a:r>
            <a:r>
              <a:rPr lang="zh-TW" altLang="en-US" baseline="0" dirty="0" smtClean="0">
                <a:latin typeface="BiauKai"/>
                <a:ea typeface="BiauKai"/>
                <a:cs typeface="BiauKai"/>
              </a:rPr>
              <a:t>我們在多元族群共存的加州，在公立學校裡面，學生族群的多樣性，</a:t>
            </a:r>
            <a:r>
              <a:rPr lang="en-US" altLang="zh-TW" baseline="0" dirty="0" smtClean="0">
                <a:latin typeface="BiauKai"/>
                <a:ea typeface="BiauKai"/>
                <a:cs typeface="BiauKai"/>
              </a:rPr>
              <a:t> </a:t>
            </a:r>
            <a:r>
              <a:rPr lang="zh-TW" altLang="en-US" baseline="0" dirty="0" smtClean="0">
                <a:latin typeface="BiauKai"/>
                <a:ea typeface="BiauKai"/>
                <a:cs typeface="BiauKai"/>
              </a:rPr>
              <a:t>也讓教書這樣的工作更具挑戰性。</a:t>
            </a:r>
            <a:r>
              <a:rPr lang="en-US" altLang="zh-TW" baseline="0" dirty="0" smtClean="0">
                <a:latin typeface="BiauKai"/>
                <a:ea typeface="BiauKai"/>
                <a:cs typeface="BiauKai"/>
              </a:rPr>
              <a:t>     </a:t>
            </a:r>
            <a:r>
              <a:rPr lang="zh-TW" altLang="en-US" baseline="0" dirty="0" smtClean="0">
                <a:latin typeface="BiauKai"/>
                <a:ea typeface="BiauKai"/>
                <a:cs typeface="BiauKai"/>
              </a:rPr>
              <a:t>多了解學生，其實不是只是為了學生的權益。</a:t>
            </a:r>
            <a:r>
              <a:rPr lang="en-US" altLang="zh-TW" baseline="0" dirty="0" smtClean="0">
                <a:latin typeface="BiauKai"/>
                <a:ea typeface="BiauKai"/>
                <a:cs typeface="BiauKai"/>
              </a:rPr>
              <a:t> </a:t>
            </a:r>
            <a:r>
              <a:rPr lang="zh-TW" altLang="en-US" baseline="0" dirty="0" smtClean="0">
                <a:latin typeface="BiauKai"/>
                <a:ea typeface="BiauKai"/>
                <a:cs typeface="BiauKai"/>
              </a:rPr>
              <a:t>當你了解學生，</a:t>
            </a:r>
            <a:r>
              <a:rPr lang="en-US" altLang="zh-TW" baseline="0" dirty="0" smtClean="0">
                <a:latin typeface="BiauKai"/>
                <a:ea typeface="BiauKai"/>
                <a:cs typeface="BiauKai"/>
              </a:rPr>
              <a:t> </a:t>
            </a:r>
            <a:r>
              <a:rPr lang="zh-TW" altLang="en-US" baseline="0" dirty="0" smtClean="0">
                <a:latin typeface="BiauKai"/>
                <a:ea typeface="BiauKai"/>
                <a:cs typeface="BiauKai"/>
              </a:rPr>
              <a:t>贏等學生信賴的時候，</a:t>
            </a:r>
            <a:r>
              <a:rPr lang="en-US" altLang="zh-TW" baseline="0" dirty="0" smtClean="0">
                <a:latin typeface="BiauKai"/>
                <a:ea typeface="BiauKai"/>
                <a:cs typeface="BiauKai"/>
              </a:rPr>
              <a:t> </a:t>
            </a:r>
            <a:r>
              <a:rPr lang="zh-TW" altLang="en-US" baseline="0" dirty="0" smtClean="0">
                <a:latin typeface="BiauKai"/>
                <a:ea typeface="BiauKai"/>
                <a:cs typeface="BiauKai"/>
              </a:rPr>
              <a:t>教起書來才能順心愉快。</a:t>
            </a:r>
            <a:r>
              <a:rPr lang="en-US" altLang="zh-TW" baseline="0" dirty="0" smtClean="0">
                <a:latin typeface="BiauKai"/>
                <a:ea typeface="BiauKai"/>
                <a:cs typeface="BiauKai"/>
              </a:rPr>
              <a:t> </a:t>
            </a:r>
            <a:r>
              <a:rPr lang="zh-TW" altLang="en-US" baseline="0" dirty="0" smtClean="0">
                <a:latin typeface="BiauKai"/>
                <a:ea typeface="BiauKai"/>
                <a:cs typeface="BiauKai"/>
              </a:rPr>
              <a:t>我們互相共勉。</a:t>
            </a:r>
            <a:endParaRPr lang="en-US" altLang="zh-TW" baseline="0" dirty="0" smtClean="0">
              <a:latin typeface="BiauKai"/>
              <a:ea typeface="BiauKai"/>
              <a:cs typeface="BiauKai"/>
            </a:endParaRPr>
          </a:p>
          <a:p>
            <a:pPr marL="0" indent="0">
              <a:buNone/>
            </a:pPr>
            <a:endParaRPr lang="en-US" altLang="zh-TW" baseline="0" dirty="0" smtClean="0">
              <a:latin typeface="BiauKai"/>
              <a:ea typeface="BiauKai"/>
              <a:cs typeface="BiauKai"/>
            </a:endParaRPr>
          </a:p>
          <a:p>
            <a:pPr marL="0" indent="0">
              <a:buNone/>
            </a:pPr>
            <a:endParaRPr lang="en-US" altLang="zh-TW" baseline="0" dirty="0" smtClean="0">
              <a:latin typeface="BiauKai"/>
              <a:ea typeface="BiauKai"/>
              <a:cs typeface="BiauKai"/>
            </a:endParaRPr>
          </a:p>
          <a:p>
            <a:pPr marL="0" indent="0">
              <a:buNone/>
            </a:pPr>
            <a:endParaRPr lang="en-US" altLang="zh-TW" baseline="0" dirty="0" smtClean="0">
              <a:latin typeface="BiauKai"/>
              <a:ea typeface="BiauKai"/>
              <a:cs typeface="BiauKai"/>
            </a:endParaRPr>
          </a:p>
          <a:p>
            <a:pPr marL="0" indent="0">
              <a:buNone/>
            </a:pPr>
            <a:r>
              <a:rPr lang="zh-TW" altLang="en-US" baseline="0" dirty="0" smtClean="0">
                <a:latin typeface="BiauKai"/>
                <a:ea typeface="BiauKai"/>
                <a:cs typeface="BiauKai"/>
              </a:rPr>
              <a:t>，</a:t>
            </a:r>
            <a:r>
              <a:rPr lang="en-US" altLang="zh-TW" baseline="0" dirty="0" smtClean="0">
                <a:latin typeface="BiauKai"/>
                <a:ea typeface="BiauKai"/>
                <a:cs typeface="BiauKai"/>
              </a:rPr>
              <a:t> </a:t>
            </a:r>
            <a:r>
              <a:rPr lang="zh-TW" altLang="en-US" baseline="0" dirty="0" smtClean="0">
                <a:latin typeface="BiauKai"/>
                <a:ea typeface="BiauKai"/>
                <a:cs typeface="BiauKai"/>
              </a:rPr>
              <a:t>我這兩年很深的一個體會是試著去了解學生</a:t>
            </a:r>
            <a:endParaRPr lang="en-US" altLang="zh-TW" dirty="0" smtClean="0">
              <a:latin typeface="BiauKai"/>
              <a:ea typeface="BiauKai"/>
              <a:cs typeface="BiauKai"/>
            </a:endParaRPr>
          </a:p>
          <a:p>
            <a:pPr marL="0" indent="0">
              <a:buNone/>
            </a:pPr>
            <a:r>
              <a:rPr lang="en-US" altLang="zh-CN" dirty="0" smtClean="0">
                <a:latin typeface="BiauKai"/>
                <a:ea typeface="BiauKai"/>
                <a:cs typeface="BiauKai"/>
              </a:rPr>
              <a:t>	</a:t>
            </a:r>
            <a:r>
              <a:rPr lang="zh-TW" altLang="en-US" dirty="0" smtClean="0">
                <a:latin typeface="BiauKai"/>
                <a:ea typeface="BiauKai"/>
                <a:cs typeface="BiauKai"/>
              </a:rPr>
              <a:t>回到</a:t>
            </a:r>
            <a:r>
              <a:rPr lang="en-US" altLang="zh-TW" dirty="0" smtClean="0">
                <a:latin typeface="BiauKai"/>
                <a:ea typeface="BiauKai"/>
                <a:cs typeface="BiauKai"/>
              </a:rPr>
              <a:t> intercultural competence </a:t>
            </a:r>
            <a:r>
              <a:rPr lang="zh-TW" altLang="en-US" dirty="0" smtClean="0">
                <a:latin typeface="BiauKai"/>
                <a:ea typeface="BiauKai"/>
                <a:cs typeface="BiauKai"/>
              </a:rPr>
              <a:t>的議題。</a:t>
            </a:r>
            <a:r>
              <a:rPr lang="en-US" altLang="zh-TW" dirty="0" smtClean="0">
                <a:latin typeface="BiauKai"/>
                <a:ea typeface="BiauKai"/>
                <a:cs typeface="BiauKai"/>
              </a:rPr>
              <a:t> </a:t>
            </a:r>
            <a:r>
              <a:rPr lang="zh-TW" altLang="en-US" dirty="0" smtClean="0">
                <a:latin typeface="BiauKai"/>
                <a:ea typeface="BiauKai"/>
                <a:cs typeface="BiauKai"/>
              </a:rPr>
              <a:t>在加州我們的學生背景形形色色，</a:t>
            </a:r>
            <a:r>
              <a:rPr lang="en-US" altLang="zh-TW" dirty="0" smtClean="0">
                <a:latin typeface="BiauKai"/>
                <a:ea typeface="BiauKai"/>
                <a:cs typeface="BiauKai"/>
              </a:rPr>
              <a:t> </a:t>
            </a:r>
            <a:r>
              <a:rPr lang="zh-TW" altLang="en-US" dirty="0" smtClean="0">
                <a:latin typeface="BiauKai"/>
                <a:ea typeface="BiauKai"/>
                <a:cs typeface="BiauKai"/>
              </a:rPr>
              <a:t>當然傳授知識是很重要的，</a:t>
            </a:r>
            <a:r>
              <a:rPr lang="en-US" altLang="zh-TW" dirty="0" smtClean="0">
                <a:latin typeface="BiauKai"/>
                <a:ea typeface="BiauKai"/>
                <a:cs typeface="BiauKai"/>
              </a:rPr>
              <a:t> </a:t>
            </a:r>
            <a:r>
              <a:rPr lang="zh-TW" altLang="en-US" dirty="0" smtClean="0">
                <a:latin typeface="BiauKai"/>
                <a:ea typeface="BiauKai"/>
                <a:cs typeface="BiauKai"/>
              </a:rPr>
              <a:t>但是學生帶進來</a:t>
            </a:r>
            <a:r>
              <a:rPr lang="zh-TW" altLang="en-US" dirty="0" smtClean="0">
                <a:latin typeface="BiauKai"/>
                <a:ea typeface="BiauKai"/>
                <a:cs typeface="BiauKai"/>
              </a:rPr>
              <a:t>教室</a:t>
            </a:r>
            <a:r>
              <a:rPr lang="zh-TW" altLang="en-US" dirty="0" smtClean="0">
                <a:latin typeface="BiauKai"/>
                <a:ea typeface="BiauKai"/>
                <a:cs typeface="BiauKai"/>
              </a:rPr>
              <a:t>的文化做老師的真的盡力去了解。</a:t>
            </a:r>
            <a:r>
              <a:rPr lang="zh-TW" altLang="en-US" dirty="0" smtClean="0">
                <a:latin typeface="BiauKai"/>
                <a:ea typeface="BiauKai"/>
                <a:cs typeface="BiauKai"/>
              </a:rPr>
              <a:t>我自己這兩年的經驗是盡力但不強求學生要吸收你的學習觀。</a:t>
            </a:r>
            <a:r>
              <a:rPr lang="en-US" altLang="zh-TW" dirty="0" smtClean="0">
                <a:latin typeface="BiauKai"/>
                <a:ea typeface="BiauKai"/>
                <a:cs typeface="BiauKai"/>
              </a:rPr>
              <a:t> </a:t>
            </a:r>
            <a:r>
              <a:rPr lang="zh-TW" altLang="en-US" dirty="0" smtClean="0">
                <a:latin typeface="BiauKai"/>
                <a:ea typeface="BiauKai"/>
                <a:cs typeface="BiauKai"/>
              </a:rPr>
              <a:t>具體的來說，</a:t>
            </a:r>
            <a:r>
              <a:rPr lang="en-US" altLang="zh-TW" dirty="0" smtClean="0">
                <a:latin typeface="BiauKai"/>
                <a:ea typeface="BiauKai"/>
                <a:cs typeface="BiauKai"/>
              </a:rPr>
              <a:t> </a:t>
            </a:r>
            <a:r>
              <a:rPr lang="zh-TW" altLang="en-US" dirty="0" smtClean="0">
                <a:latin typeface="BiauKai"/>
                <a:ea typeface="BiauKai"/>
                <a:cs typeface="BiauKai"/>
              </a:rPr>
              <a:t>我有不少學生的家庭並不是那麼在乎孩子的學業表現。</a:t>
            </a:r>
            <a:r>
              <a:rPr lang="en-US" altLang="zh-TW" dirty="0" smtClean="0">
                <a:latin typeface="BiauKai"/>
                <a:ea typeface="BiauKai"/>
                <a:cs typeface="BiauKai"/>
              </a:rPr>
              <a:t> </a:t>
            </a:r>
            <a:r>
              <a:rPr lang="zh-TW" altLang="en-US" dirty="0" smtClean="0">
                <a:latin typeface="BiauKai"/>
                <a:ea typeface="BiauKai"/>
                <a:cs typeface="BiauKai"/>
              </a:rPr>
              <a:t>我自己是很用功的人，</a:t>
            </a:r>
            <a:r>
              <a:rPr lang="en-US" altLang="zh-TW" dirty="0" smtClean="0">
                <a:latin typeface="BiauKai"/>
                <a:ea typeface="BiauKai"/>
                <a:cs typeface="BiauKai"/>
              </a:rPr>
              <a:t> </a:t>
            </a:r>
            <a:r>
              <a:rPr lang="zh-TW" altLang="en-US" dirty="0" smtClean="0">
                <a:latin typeface="BiauKai"/>
                <a:ea typeface="BiauKai"/>
                <a:cs typeface="BiauKai"/>
              </a:rPr>
              <a:t>我們的文化也教導我們學生的職責是努力學習。</a:t>
            </a:r>
            <a:r>
              <a:rPr lang="en-US" altLang="zh-TW" dirty="0" smtClean="0">
                <a:latin typeface="BiauKai"/>
                <a:ea typeface="BiauKai"/>
                <a:cs typeface="BiauKai"/>
              </a:rPr>
              <a:t> </a:t>
            </a:r>
            <a:r>
              <a:rPr lang="zh-TW" altLang="en-US" dirty="0" smtClean="0">
                <a:latin typeface="BiauKai"/>
                <a:ea typeface="BiauKai"/>
                <a:cs typeface="BiauKai"/>
              </a:rPr>
              <a:t>可是我的學生不見得把學習擺在第一。</a:t>
            </a:r>
            <a:r>
              <a:rPr lang="en-US" altLang="zh-TW" dirty="0" smtClean="0">
                <a:latin typeface="BiauKai"/>
                <a:ea typeface="BiauKai"/>
                <a:cs typeface="BiauKai"/>
              </a:rPr>
              <a:t> </a:t>
            </a:r>
            <a:r>
              <a:rPr lang="zh-TW" altLang="en-US" dirty="0" smtClean="0">
                <a:latin typeface="BiauKai"/>
                <a:ea typeface="BiauKai"/>
                <a:cs typeface="BiauKai"/>
              </a:rPr>
              <a:t>家庭、文化的影響</a:t>
            </a:r>
            <a:r>
              <a:rPr lang="en-US" altLang="zh-TW" dirty="0" smtClean="0">
                <a:latin typeface="BiauKai"/>
                <a:ea typeface="BiauKai"/>
                <a:cs typeface="BiauKai"/>
              </a:rPr>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31</a:t>
            </a:fld>
            <a:endParaRPr lang="en-US"/>
          </a:p>
        </p:txBody>
      </p:sp>
    </p:spTree>
    <p:extLst>
      <p:ext uri="{BB962C8B-B14F-4D97-AF65-F5344CB8AC3E}">
        <p14:creationId xmlns:p14="http://schemas.microsoft.com/office/powerpoint/2010/main" val="28638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at </a:t>
            </a:r>
            <a:r>
              <a:rPr lang="en-US" altLang="zh-TW" dirty="0" smtClean="0"/>
              <a:t>20</a:t>
            </a:r>
            <a:r>
              <a:rPr lang="zh-TW" altLang="en-US" dirty="0" smtClean="0"/>
              <a:t>“</a:t>
            </a:r>
            <a:endParaRPr lang="en-US" dirty="0" smtClean="0"/>
          </a:p>
          <a:p>
            <a:endParaRPr lang="en-US" dirty="0" smtClean="0"/>
          </a:p>
          <a:p>
            <a:r>
              <a:rPr lang="zh-TW" altLang="en-US" dirty="0" smtClean="0"/>
              <a:t>我們再</a:t>
            </a:r>
            <a:r>
              <a:rPr lang="zh-TW" altLang="en-US" dirty="0" smtClean="0"/>
              <a:t>看一下</a:t>
            </a:r>
            <a:r>
              <a:rPr lang="zh-TW" altLang="en-US" dirty="0" smtClean="0"/>
              <a:t>喜福</a:t>
            </a:r>
            <a:r>
              <a:rPr lang="zh-TW" altLang="en-US" dirty="0" smtClean="0"/>
              <a:t>會</a:t>
            </a:r>
            <a:r>
              <a:rPr lang="zh-TW" altLang="en-US" dirty="0" smtClean="0"/>
              <a:t>的一個精彩的片段。</a:t>
            </a:r>
            <a:r>
              <a:rPr lang="en-US" altLang="zh-TW" dirty="0" smtClean="0"/>
              <a:t> </a:t>
            </a:r>
            <a:endParaRPr lang="en-US" altLang="zh-TW" dirty="0" smtClean="0"/>
          </a:p>
          <a:p>
            <a:r>
              <a:rPr lang="zh-TW" altLang="en-US" dirty="0" smtClean="0"/>
              <a:t>這位先生在短短的一頓飯的時間內，</a:t>
            </a:r>
            <a:r>
              <a:rPr lang="en-US" altLang="zh-TW" dirty="0" smtClean="0"/>
              <a:t> </a:t>
            </a:r>
            <a:r>
              <a:rPr lang="zh-TW" altLang="en-US" dirty="0" smtClean="0"/>
              <a:t>做錯了幾次而不自知，</a:t>
            </a:r>
            <a:r>
              <a:rPr lang="en-US" altLang="zh-TW" dirty="0" smtClean="0"/>
              <a:t> </a:t>
            </a:r>
            <a:r>
              <a:rPr lang="zh-TW" altLang="en-US" dirty="0" smtClean="0"/>
              <a:t>當然這個女孩子最後也就沒跟母親提及婚嫁的事。</a:t>
            </a:r>
            <a:endParaRPr lang="en-US" altLang="zh-TW" dirty="0" smtClean="0"/>
          </a:p>
          <a:p>
            <a:r>
              <a:rPr lang="zh-TW" altLang="en-US" dirty="0" smtClean="0"/>
              <a:t>前面一張照片還有這段</a:t>
            </a:r>
            <a:r>
              <a:rPr lang="zh-TW" altLang="en-US" dirty="0" smtClean="0"/>
              <a:t>影片，</a:t>
            </a:r>
            <a:r>
              <a:rPr lang="en-US" altLang="zh-TW" dirty="0" smtClean="0"/>
              <a:t> </a:t>
            </a:r>
            <a:r>
              <a:rPr lang="zh-TW" altLang="en-US" dirty="0" smtClean="0"/>
              <a:t>告訴我們的是</a:t>
            </a:r>
            <a:r>
              <a:rPr lang="en-US" altLang="zh-TW" dirty="0" smtClean="0"/>
              <a:t> culture</a:t>
            </a:r>
            <a:r>
              <a:rPr lang="en-US" altLang="zh-TW" baseline="0" dirty="0" smtClean="0"/>
              <a:t> competence </a:t>
            </a:r>
            <a:r>
              <a:rPr lang="zh-TW" altLang="en-US" baseline="0" dirty="0" smtClean="0"/>
              <a:t>的重要。</a:t>
            </a:r>
            <a:r>
              <a:rPr lang="en-US" altLang="zh-TW" baseline="0"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3</a:t>
            </a:fld>
            <a:endParaRPr lang="en-US"/>
          </a:p>
        </p:txBody>
      </p:sp>
    </p:spTree>
    <p:extLst>
      <p:ext uri="{BB962C8B-B14F-4D97-AF65-F5344CB8AC3E}">
        <p14:creationId xmlns:p14="http://schemas.microsoft.com/office/powerpoint/2010/main" val="2475279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因為</a:t>
            </a:r>
            <a:r>
              <a:rPr lang="en-US" altLang="zh-TW" dirty="0" smtClean="0"/>
              <a:t>culture competence</a:t>
            </a:r>
            <a:r>
              <a:rPr lang="zh-TW" altLang="en-US" dirty="0" smtClean="0"/>
              <a:t>的不足</a:t>
            </a:r>
            <a:r>
              <a:rPr lang="en-US" altLang="zh-TW" dirty="0" smtClean="0"/>
              <a:t> </a:t>
            </a:r>
            <a:r>
              <a:rPr lang="zh-TW" altLang="en-US" dirty="0" smtClean="0"/>
              <a:t>輕則造成</a:t>
            </a:r>
            <a:r>
              <a:rPr lang="zh-TW" altLang="en-US" dirty="0" smtClean="0"/>
              <a:t>沒</a:t>
            </a:r>
            <a:r>
              <a:rPr lang="zh-TW" altLang="en-US" dirty="0" smtClean="0"/>
              <a:t>有必要的誤會，</a:t>
            </a:r>
            <a:r>
              <a:rPr lang="en-US" altLang="zh-TW" dirty="0" smtClean="0"/>
              <a:t> </a:t>
            </a:r>
            <a:r>
              <a:rPr lang="zh-TW" altLang="en-US" dirty="0" smtClean="0"/>
              <a:t>重則誤了婚姻大事，</a:t>
            </a:r>
            <a:r>
              <a:rPr lang="en-US" altLang="zh-TW" dirty="0" smtClean="0"/>
              <a:t> </a:t>
            </a:r>
          </a:p>
          <a:p>
            <a:endParaRPr lang="en-US" altLang="zh-TW" dirty="0" smtClean="0"/>
          </a:p>
          <a:p>
            <a:r>
              <a:rPr lang="en-US" altLang="zh-TW" dirty="0" smtClean="0"/>
              <a:t> </a:t>
            </a:r>
            <a:r>
              <a:rPr lang="zh-TW" altLang="en-US" dirty="0" smtClean="0"/>
              <a:t>其實</a:t>
            </a:r>
            <a:r>
              <a:rPr lang="en-US" altLang="zh-TW" dirty="0" smtClean="0"/>
              <a:t> intercultural competence </a:t>
            </a:r>
            <a:r>
              <a:rPr lang="en-US" altLang="zh-TW" baseline="0" dirty="0" smtClean="0"/>
              <a:t> </a:t>
            </a:r>
            <a:r>
              <a:rPr lang="zh-TW" altLang="en-US" baseline="0" dirty="0" smtClean="0"/>
              <a:t>是一個很大的主題，</a:t>
            </a:r>
            <a:r>
              <a:rPr lang="en-US" altLang="zh-TW" baseline="0" dirty="0" smtClean="0"/>
              <a:t> </a:t>
            </a:r>
            <a:r>
              <a:rPr lang="zh-TW" altLang="en-US" baseline="0" dirty="0" smtClean="0"/>
              <a:t>不管在企業界或教育圈里，</a:t>
            </a:r>
            <a:r>
              <a:rPr lang="en-US" altLang="zh-TW" baseline="0" dirty="0" smtClean="0"/>
              <a:t> </a:t>
            </a:r>
            <a:r>
              <a:rPr lang="zh-TW" altLang="en-US" baseline="0" dirty="0" smtClean="0"/>
              <a:t>我們常常被提醒的是認識並尊重文化的差別性。</a:t>
            </a:r>
            <a:endParaRPr lang="en-US" altLang="zh-TW" baseline="0" dirty="0" smtClean="0"/>
          </a:p>
          <a:p>
            <a:endParaRPr lang="en-US" altLang="zh-TW" baseline="0" dirty="0" smtClean="0"/>
          </a:p>
          <a:p>
            <a:r>
              <a:rPr lang="zh-TW" altLang="en-US" baseline="0" dirty="0" smtClean="0">
                <a:solidFill>
                  <a:srgbClr val="3C00B3"/>
                </a:solidFill>
              </a:rPr>
              <a:t>教育界里最典型的是美國老師對亞洲移民學生說話不正視老師。</a:t>
            </a:r>
            <a:r>
              <a:rPr lang="en-US" altLang="zh-TW" baseline="0" dirty="0" smtClean="0">
                <a:solidFill>
                  <a:srgbClr val="3C00B3"/>
                </a:solidFill>
              </a:rPr>
              <a:t> </a:t>
            </a:r>
            <a:r>
              <a:rPr lang="zh-TW" altLang="en-US" baseline="0" dirty="0" smtClean="0">
                <a:solidFill>
                  <a:srgbClr val="3C00B3"/>
                </a:solidFill>
              </a:rPr>
              <a:t>不知道的老師以為學生不尊重老師，</a:t>
            </a:r>
            <a:r>
              <a:rPr lang="en-US" altLang="zh-TW" baseline="0" dirty="0" smtClean="0">
                <a:solidFill>
                  <a:srgbClr val="3C00B3"/>
                </a:solidFill>
              </a:rPr>
              <a:t> </a:t>
            </a:r>
            <a:r>
              <a:rPr lang="zh-TW" altLang="en-US" baseline="0" dirty="0" smtClean="0">
                <a:solidFill>
                  <a:srgbClr val="3C00B3"/>
                </a:solidFill>
              </a:rPr>
              <a:t>不把老師當一回事，</a:t>
            </a:r>
            <a:r>
              <a:rPr lang="en-US" altLang="zh-TW" baseline="0" dirty="0" smtClean="0">
                <a:solidFill>
                  <a:srgbClr val="3C00B3"/>
                </a:solidFill>
              </a:rPr>
              <a:t> </a:t>
            </a:r>
            <a:r>
              <a:rPr lang="zh-TW" altLang="en-US" baseline="0" dirty="0" smtClean="0">
                <a:solidFill>
                  <a:srgbClr val="3C00B3"/>
                </a:solidFill>
              </a:rPr>
              <a:t>而事實上，</a:t>
            </a:r>
            <a:r>
              <a:rPr lang="en-US" altLang="zh-TW" baseline="0" dirty="0" smtClean="0">
                <a:solidFill>
                  <a:srgbClr val="3C00B3"/>
                </a:solidFill>
              </a:rPr>
              <a:t> </a:t>
            </a:r>
            <a:r>
              <a:rPr lang="zh-TW" altLang="en-US" baseline="0" dirty="0" smtClean="0">
                <a:solidFill>
                  <a:srgbClr val="3C00B3"/>
                </a:solidFill>
              </a:rPr>
              <a:t>在亞洲文化里，</a:t>
            </a:r>
            <a:r>
              <a:rPr lang="en-US" altLang="zh-TW" baseline="0" dirty="0" smtClean="0">
                <a:solidFill>
                  <a:srgbClr val="3C00B3"/>
                </a:solidFill>
              </a:rPr>
              <a:t> </a:t>
            </a:r>
            <a:r>
              <a:rPr lang="zh-TW" altLang="en-US" baseline="0" dirty="0" smtClean="0">
                <a:solidFill>
                  <a:srgbClr val="3C00B3"/>
                </a:solidFill>
              </a:rPr>
              <a:t>那才是真正展示尊敬的方式。</a:t>
            </a:r>
            <a:r>
              <a:rPr lang="en-US" altLang="zh-TW" baseline="0" dirty="0" smtClean="0">
                <a:solidFill>
                  <a:srgbClr val="3C00B3"/>
                </a:solidFill>
              </a:rPr>
              <a:t> </a:t>
            </a:r>
          </a:p>
          <a:p>
            <a:endParaRPr lang="en-US" baseline="0" dirty="0" smtClean="0">
              <a:solidFill>
                <a:srgbClr val="3C00B3"/>
              </a:solidFill>
            </a:endParaRPr>
          </a:p>
          <a:p>
            <a:pPr lvl="1"/>
            <a:r>
              <a:rPr lang="zh-TW" altLang="en-US" dirty="0" smtClean="0">
                <a:solidFill>
                  <a:srgbClr val="0000FF"/>
                </a:solidFill>
                <a:latin typeface="BiauKai"/>
                <a:ea typeface="BiauKai"/>
                <a:cs typeface="BiauKai"/>
              </a:rPr>
              <a:t>教授跨文化認知是誰的責任？</a:t>
            </a:r>
            <a:r>
              <a:rPr lang="en-US" altLang="zh-TW" dirty="0" smtClean="0">
                <a:solidFill>
                  <a:srgbClr val="0000FF"/>
                </a:solidFill>
                <a:latin typeface="BiauKai"/>
                <a:ea typeface="BiauKai"/>
                <a:cs typeface="BiauKai"/>
              </a:rPr>
              <a:t> </a:t>
            </a:r>
          </a:p>
          <a:p>
            <a:pPr lvl="1"/>
            <a:r>
              <a:rPr lang="zh-TW" altLang="en-US" dirty="0" smtClean="0">
                <a:solidFill>
                  <a:srgbClr val="0000FF"/>
                </a:solidFill>
                <a:latin typeface="BiauKai"/>
                <a:ea typeface="BiauKai"/>
                <a:cs typeface="BiauKai"/>
              </a:rPr>
              <a:t>語言課不單教語言</a:t>
            </a:r>
            <a:endParaRPr lang="en-US" altLang="zh-TW" dirty="0" smtClean="0">
              <a:solidFill>
                <a:srgbClr val="0000FF"/>
              </a:solidFill>
              <a:latin typeface="BiauKai"/>
              <a:ea typeface="BiauKai"/>
              <a:cs typeface="BiauKai"/>
            </a:endParaRPr>
          </a:p>
          <a:p>
            <a:pPr lvl="1"/>
            <a:r>
              <a:rPr lang="en-US" altLang="zh-TW" dirty="0" smtClean="0">
                <a:solidFill>
                  <a:srgbClr val="0000FF"/>
                </a:solidFill>
                <a:latin typeface="BiauKai"/>
                <a:ea typeface="BiauKai"/>
                <a:cs typeface="BiauKai"/>
              </a:rPr>
              <a:t>ACTFL:   August 2014- Global Competence </a:t>
            </a:r>
          </a:p>
          <a:p>
            <a:pPr marL="457200" lvl="1" indent="0">
              <a:buNone/>
            </a:pPr>
            <a:r>
              <a:rPr lang="en-US" altLang="zh-TW" dirty="0" smtClean="0">
                <a:solidFill>
                  <a:srgbClr val="3C00B3"/>
                </a:solidFill>
                <a:latin typeface="BiauKai"/>
                <a:ea typeface="BiauKai"/>
                <a:cs typeface="BiauKai"/>
              </a:rPr>
              <a:t> </a:t>
            </a:r>
            <a:endParaRPr lang="en-US" altLang="zh-CN" dirty="0" smtClean="0">
              <a:solidFill>
                <a:srgbClr val="3C00B3"/>
              </a:solidFill>
              <a:latin typeface="BiauKai"/>
              <a:ea typeface="BiauKai"/>
              <a:cs typeface="BiauKai"/>
            </a:endParaRPr>
          </a:p>
          <a:p>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4</a:t>
            </a:fld>
            <a:endParaRPr lang="en-US"/>
          </a:p>
        </p:txBody>
      </p:sp>
    </p:spTree>
    <p:extLst>
      <p:ext uri="{BB962C8B-B14F-4D97-AF65-F5344CB8AC3E}">
        <p14:creationId xmlns:p14="http://schemas.microsoft.com/office/powerpoint/2010/main" val="215099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事實上，</a:t>
            </a:r>
            <a:r>
              <a:rPr lang="en-US" altLang="zh-TW" dirty="0" smtClean="0"/>
              <a:t> ACTFL </a:t>
            </a:r>
            <a:r>
              <a:rPr lang="zh-TW" altLang="en-US" dirty="0" smtClean="0"/>
              <a:t>在去年的八月就發表了</a:t>
            </a:r>
            <a:r>
              <a:rPr lang="en-US" altLang="zh-TW" dirty="0" smtClean="0"/>
              <a:t>Global</a:t>
            </a:r>
            <a:r>
              <a:rPr lang="en-US" altLang="zh-TW" baseline="0" dirty="0" smtClean="0"/>
              <a:t> competence position statement.  </a:t>
            </a:r>
            <a:r>
              <a:rPr lang="zh-TW" altLang="en-US" baseline="0" dirty="0" smtClean="0"/>
              <a:t>那這裡我把這個</a:t>
            </a:r>
            <a:r>
              <a:rPr lang="en-US" altLang="zh-TW" baseline="0" dirty="0" smtClean="0"/>
              <a:t>statement</a:t>
            </a:r>
            <a:r>
              <a:rPr lang="zh-TW" altLang="en-US" baseline="0" dirty="0" smtClean="0"/>
              <a:t>的主要內容飈紅跟大家分享一下。</a:t>
            </a:r>
            <a:r>
              <a:rPr lang="en-US" altLang="zh-TW" baseline="0" dirty="0" smtClean="0"/>
              <a:t> </a:t>
            </a:r>
            <a:r>
              <a:rPr lang="zh-TW" altLang="en-US" baseline="0" dirty="0" smtClean="0"/>
              <a:t>她主要的陳述世界越來越小，</a:t>
            </a:r>
            <a:r>
              <a:rPr lang="en-US" altLang="zh-TW" baseline="0" dirty="0" smtClean="0"/>
              <a:t> </a:t>
            </a:r>
            <a:r>
              <a:rPr lang="zh-TW" altLang="en-US" baseline="0" dirty="0" smtClean="0"/>
              <a:t>人際溝通的成功與否，</a:t>
            </a:r>
            <a:r>
              <a:rPr lang="en-US" altLang="zh-TW" baseline="0" dirty="0" smtClean="0"/>
              <a:t> Global  competence </a:t>
            </a:r>
            <a:r>
              <a:rPr lang="zh-TW" altLang="en-US" baseline="0" dirty="0" smtClean="0"/>
              <a:t>是非常重要的，</a:t>
            </a:r>
            <a:r>
              <a:rPr lang="en-US" altLang="zh-TW" baseline="0" dirty="0" smtClean="0"/>
              <a:t> </a:t>
            </a:r>
            <a:r>
              <a:rPr lang="zh-TW" altLang="en-US" baseline="0" dirty="0" smtClean="0"/>
              <a:t>而</a:t>
            </a:r>
            <a:r>
              <a:rPr lang="en-US" altLang="zh-TW" baseline="0" dirty="0" smtClean="0"/>
              <a:t>Global competence </a:t>
            </a:r>
            <a:r>
              <a:rPr lang="zh-TW" altLang="en-US" baseline="0" dirty="0" smtClean="0"/>
              <a:t>的培養應該從幼兒開始，</a:t>
            </a:r>
            <a:r>
              <a:rPr lang="en-US" altLang="zh-TW" baseline="0" dirty="0" smtClean="0"/>
              <a:t> </a:t>
            </a:r>
            <a:r>
              <a:rPr lang="zh-TW" altLang="en-US" baseline="0" dirty="0" smtClean="0"/>
              <a:t>責任呢！</a:t>
            </a:r>
            <a:r>
              <a:rPr lang="en-US" altLang="zh-TW" baseline="0" dirty="0" smtClean="0"/>
              <a:t> </a:t>
            </a:r>
            <a:r>
              <a:rPr lang="zh-TW" altLang="en-US" baseline="0" dirty="0" smtClean="0"/>
              <a:t>是所有學科的老師，</a:t>
            </a:r>
            <a:r>
              <a:rPr lang="en-US" altLang="zh-TW" baseline="0" dirty="0" smtClean="0"/>
              <a:t> </a:t>
            </a:r>
            <a:r>
              <a:rPr lang="zh-TW" altLang="en-US" baseline="0" dirty="0" smtClean="0"/>
              <a:t>當然語言老師更是責不旁貸。</a:t>
            </a:r>
            <a:r>
              <a:rPr lang="en-US" altLang="zh-TW" baseline="0" dirty="0" smtClean="0"/>
              <a:t> </a:t>
            </a:r>
            <a:r>
              <a:rPr lang="zh-TW" altLang="en-US" baseline="0" dirty="0" smtClean="0"/>
              <a:t>而好的人際溝通不外就是</a:t>
            </a:r>
            <a:r>
              <a:rPr lang="en-US" altLang="zh-TW" baseline="0" dirty="0" smtClean="0"/>
              <a:t>ACTFL</a:t>
            </a:r>
            <a:r>
              <a:rPr lang="zh-TW" altLang="en-US" baseline="0" dirty="0" smtClean="0"/>
              <a:t>向來強調的</a:t>
            </a:r>
            <a:r>
              <a:rPr lang="en-US" altLang="zh-TW" baseline="0" dirty="0" smtClean="0"/>
              <a:t> </a:t>
            </a:r>
            <a:r>
              <a:rPr lang="zh-TW" altLang="en-US" baseline="0" dirty="0" smtClean="0"/>
              <a:t>“</a:t>
            </a:r>
            <a:r>
              <a:rPr lang="en-US" altLang="zh-TW" baseline="0" dirty="0" smtClean="0"/>
              <a:t>know how, when,, and why to say what to whom. </a:t>
            </a:r>
            <a:r>
              <a:rPr lang="en-US" altLang="zh-TW" baseline="0"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5</a:t>
            </a:fld>
            <a:endParaRPr lang="en-US"/>
          </a:p>
        </p:txBody>
      </p:sp>
    </p:spTree>
    <p:extLst>
      <p:ext uri="{BB962C8B-B14F-4D97-AF65-F5344CB8AC3E}">
        <p14:creationId xmlns:p14="http://schemas.microsoft.com/office/powerpoint/2010/main" val="144979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說了這麼多其實是為了建立一個概念，</a:t>
            </a:r>
            <a:r>
              <a:rPr lang="en-US" altLang="zh-TW" dirty="0" smtClean="0"/>
              <a:t> </a:t>
            </a:r>
            <a:r>
              <a:rPr lang="zh-TW" altLang="en-US" dirty="0" smtClean="0"/>
              <a:t>回答一個問題：</a:t>
            </a:r>
            <a:r>
              <a:rPr lang="en-US" altLang="zh-TW" dirty="0" smtClean="0"/>
              <a:t>  </a:t>
            </a:r>
            <a:r>
              <a:rPr lang="zh-TW" altLang="en-US" dirty="0" smtClean="0"/>
              <a:t>文化要不要教。</a:t>
            </a:r>
            <a:r>
              <a:rPr lang="en-US" altLang="zh-TW" dirty="0" smtClean="0"/>
              <a:t> </a:t>
            </a:r>
            <a:r>
              <a:rPr lang="zh-TW" altLang="en-US" dirty="0" smtClean="0"/>
              <a:t>因為在既定的語言課程裡，</a:t>
            </a:r>
            <a:r>
              <a:rPr lang="en-US" altLang="zh-TW" dirty="0" smtClean="0"/>
              <a:t> </a:t>
            </a:r>
            <a:r>
              <a:rPr lang="zh-TW" altLang="en-US" dirty="0" smtClean="0"/>
              <a:t>時間已經是非常的不夠用，</a:t>
            </a:r>
            <a:r>
              <a:rPr lang="en-US" altLang="zh-TW" dirty="0" smtClean="0"/>
              <a:t> </a:t>
            </a:r>
            <a:r>
              <a:rPr lang="zh-TW" altLang="en-US" dirty="0" smtClean="0"/>
              <a:t>怎麼還有時間叫文化呢？</a:t>
            </a:r>
            <a:r>
              <a:rPr lang="en-US" altLang="zh-TW" dirty="0" smtClean="0"/>
              <a:t> </a:t>
            </a:r>
            <a:r>
              <a:rPr lang="zh-TW" altLang="en-US" dirty="0" smtClean="0"/>
              <a:t>可是沒有文化的語言是不成體統的，</a:t>
            </a:r>
            <a:r>
              <a:rPr lang="en-US" altLang="zh-TW" dirty="0" smtClean="0"/>
              <a:t> </a:t>
            </a:r>
            <a:r>
              <a:rPr lang="zh-TW" altLang="en-US" dirty="0" smtClean="0"/>
              <a:t>你可以跟一個五歲的孩子說你今年貴庚嗎？</a:t>
            </a:r>
            <a:r>
              <a:rPr lang="en-US" altLang="zh-TW" dirty="0" smtClean="0"/>
              <a:t> </a:t>
            </a:r>
            <a:r>
              <a:rPr lang="zh-TW" altLang="en-US" dirty="0" smtClean="0"/>
              <a:t>或者學生直呼老師的姓名，</a:t>
            </a:r>
            <a:r>
              <a:rPr lang="en-US" altLang="zh-TW" dirty="0" smtClean="0"/>
              <a:t> </a:t>
            </a:r>
            <a:r>
              <a:rPr lang="zh-TW" altLang="en-US" dirty="0" smtClean="0"/>
              <a:t>你受得了嗎？</a:t>
            </a:r>
            <a:r>
              <a:rPr lang="en-US" altLang="zh-TW"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6</a:t>
            </a:fld>
            <a:endParaRPr lang="en-US"/>
          </a:p>
        </p:txBody>
      </p:sp>
    </p:spTree>
    <p:extLst>
      <p:ext uri="{BB962C8B-B14F-4D97-AF65-F5344CB8AC3E}">
        <p14:creationId xmlns:p14="http://schemas.microsoft.com/office/powerpoint/2010/main" val="1632172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好！</a:t>
            </a:r>
            <a:r>
              <a:rPr lang="en-US" altLang="zh-TW" dirty="0" smtClean="0"/>
              <a:t> </a:t>
            </a:r>
            <a:r>
              <a:rPr lang="zh-TW" altLang="en-US" dirty="0" smtClean="0"/>
              <a:t>那我們建立了為甚麼要教文化，</a:t>
            </a:r>
            <a:r>
              <a:rPr lang="en-US" altLang="zh-TW" dirty="0" smtClean="0"/>
              <a:t> </a:t>
            </a:r>
            <a:r>
              <a:rPr lang="zh-TW" altLang="en-US" dirty="0" smtClean="0"/>
              <a:t>再來我們來定義文化，</a:t>
            </a:r>
            <a:r>
              <a:rPr lang="en-US" altLang="zh-TW" dirty="0" smtClean="0"/>
              <a:t> </a:t>
            </a:r>
            <a:r>
              <a:rPr lang="zh-TW" altLang="en-US" dirty="0" smtClean="0"/>
              <a:t>什麼是文化？</a:t>
            </a:r>
            <a:r>
              <a:rPr lang="en-US" altLang="zh-TW" dirty="0" smtClean="0"/>
              <a:t> </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7</a:t>
            </a:fld>
            <a:endParaRPr lang="en-US"/>
          </a:p>
        </p:txBody>
      </p:sp>
    </p:spTree>
    <p:extLst>
      <p:ext uri="{BB962C8B-B14F-4D97-AF65-F5344CB8AC3E}">
        <p14:creationId xmlns:p14="http://schemas.microsoft.com/office/powerpoint/2010/main" val="1608804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8</a:t>
            </a:fld>
            <a:endParaRPr lang="en-US"/>
          </a:p>
        </p:txBody>
      </p:sp>
    </p:spTree>
    <p:extLst>
      <p:ext uri="{BB962C8B-B14F-4D97-AF65-F5344CB8AC3E}">
        <p14:creationId xmlns:p14="http://schemas.microsoft.com/office/powerpoint/2010/main" val="51800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電影、歌曲</a:t>
            </a:r>
            <a:endParaRPr lang="en-US" dirty="0"/>
          </a:p>
        </p:txBody>
      </p:sp>
      <p:sp>
        <p:nvSpPr>
          <p:cNvPr id="4" name="Slide Number Placeholder 3"/>
          <p:cNvSpPr>
            <a:spLocks noGrp="1"/>
          </p:cNvSpPr>
          <p:nvPr>
            <p:ph type="sldNum" sz="quarter" idx="10"/>
          </p:nvPr>
        </p:nvSpPr>
        <p:spPr/>
        <p:txBody>
          <a:bodyPr/>
          <a:lstStyle/>
          <a:p>
            <a:fld id="{A5891942-31C3-644F-93F4-A48B83FC727E}" type="slidenum">
              <a:rPr lang="en-US" smtClean="0"/>
              <a:t>10</a:t>
            </a:fld>
            <a:endParaRPr lang="en-US"/>
          </a:p>
        </p:txBody>
      </p:sp>
    </p:spTree>
    <p:extLst>
      <p:ext uri="{BB962C8B-B14F-4D97-AF65-F5344CB8AC3E}">
        <p14:creationId xmlns:p14="http://schemas.microsoft.com/office/powerpoint/2010/main" val="21314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4121486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347909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65678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265487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18279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4"/>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55773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6"/>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239874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391428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377910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1757294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9DEF38BC-C1BC-AE4A-BDF1-B2C1BB47FF68}" type="datetimeFigureOut">
              <a:rPr lang="zh-CN" altLang="en-US" smtClean="0"/>
              <a:t>2/14/15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040EE-9C44-FB4D-8DBA-B74B58FE2F42}" type="slidenum">
              <a:rPr lang="en-US" smtClean="0"/>
              <a:t>‹#›</a:t>
            </a:fld>
            <a:endParaRPr lang="en-US"/>
          </a:p>
        </p:txBody>
      </p:sp>
    </p:spTree>
    <p:extLst>
      <p:ext uri="{BB962C8B-B14F-4D97-AF65-F5344CB8AC3E}">
        <p14:creationId xmlns:p14="http://schemas.microsoft.com/office/powerpoint/2010/main" val="39013763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TW"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F38BC-C1BC-AE4A-BDF1-B2C1BB47FF68}" type="datetimeFigureOut">
              <a:rPr lang="zh-CN" altLang="en-US" smtClean="0"/>
              <a:t>2/14/15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040EE-9C44-FB4D-8DBA-B74B58FE2F42}" type="slidenum">
              <a:rPr lang="en-US" smtClean="0"/>
              <a:t>‹#›</a:t>
            </a:fld>
            <a:endParaRPr lang="en-US"/>
          </a:p>
        </p:txBody>
      </p:sp>
    </p:spTree>
    <p:extLst>
      <p:ext uri="{BB962C8B-B14F-4D97-AF65-F5344CB8AC3E}">
        <p14:creationId xmlns:p14="http://schemas.microsoft.com/office/powerpoint/2010/main" val="867805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hyperlink" Target="http://www.actfl.org/news/position-statements/use-the-target-language-the-classroom-0%23sthash.G6fYIHj5.dpuf"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ictllp.eu/download/en/teaching-material/3_PICT-teaching_The-Iceberg-Theory.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TW" altLang="en-US" dirty="0" smtClean="0">
                <a:latin typeface="BiauKai"/>
                <a:ea typeface="BiauKai"/>
                <a:cs typeface="BiauKai"/>
              </a:rPr>
              <a:t>中文課裡的文化課程</a:t>
            </a:r>
            <a:endParaRPr lang="en-US" dirty="0">
              <a:latin typeface="BiauKai"/>
              <a:ea typeface="BiauKai"/>
              <a:cs typeface="BiauKai"/>
            </a:endParaRPr>
          </a:p>
        </p:txBody>
      </p:sp>
      <p:sp>
        <p:nvSpPr>
          <p:cNvPr id="3" name="Subtitle 2"/>
          <p:cNvSpPr>
            <a:spLocks noGrp="1"/>
          </p:cNvSpPr>
          <p:nvPr>
            <p:ph type="subTitle" idx="1"/>
          </p:nvPr>
        </p:nvSpPr>
        <p:spPr/>
        <p:txBody>
          <a:bodyPr>
            <a:normAutofit lnSpcReduction="10000"/>
          </a:bodyPr>
          <a:lstStyle/>
          <a:p>
            <a:r>
              <a:rPr lang="en-US" altLang="zh-TW" dirty="0" smtClean="0">
                <a:latin typeface="BiauKai"/>
                <a:ea typeface="BiauKai"/>
                <a:cs typeface="BiauKai"/>
              </a:rPr>
              <a:t>Jessica  Hung</a:t>
            </a:r>
          </a:p>
          <a:p>
            <a:r>
              <a:rPr lang="zh-TW" altLang="zh-TW" sz="2200" dirty="0" smtClean="0">
                <a:latin typeface="BiauKai"/>
                <a:ea typeface="BiauKai"/>
                <a:cs typeface="BiauKai"/>
              </a:rPr>
              <a:t>2</a:t>
            </a:r>
            <a:r>
              <a:rPr lang="en-US" altLang="zh-TW" sz="2200" dirty="0" smtClean="0">
                <a:latin typeface="BiauKai"/>
                <a:ea typeface="BiauKai"/>
                <a:cs typeface="BiauKai"/>
              </a:rPr>
              <a:t>015</a:t>
            </a:r>
            <a:r>
              <a:rPr lang="zh-TW" altLang="en-US" sz="2200" dirty="0" smtClean="0">
                <a:latin typeface="BiauKai"/>
                <a:ea typeface="BiauKai"/>
                <a:cs typeface="BiauKai"/>
              </a:rPr>
              <a:t>年南加州中文學校聯合會</a:t>
            </a:r>
            <a:endParaRPr lang="en-US" altLang="zh-TW" sz="2200" dirty="0" smtClean="0">
              <a:latin typeface="BiauKai"/>
              <a:ea typeface="BiauKai"/>
              <a:cs typeface="BiauKai"/>
            </a:endParaRPr>
          </a:p>
          <a:p>
            <a:r>
              <a:rPr lang="zh-TW" altLang="en-US" sz="2200" dirty="0" smtClean="0">
                <a:latin typeface="BiauKai"/>
                <a:ea typeface="BiauKai"/>
                <a:cs typeface="BiauKai"/>
              </a:rPr>
              <a:t>春季教學研討會</a:t>
            </a:r>
            <a:endParaRPr lang="en-US" altLang="zh-TW" sz="2200" dirty="0" smtClean="0">
              <a:latin typeface="BiauKai"/>
              <a:ea typeface="BiauKai"/>
              <a:cs typeface="BiauKai"/>
            </a:endParaRPr>
          </a:p>
          <a:p>
            <a:r>
              <a:rPr lang="en-US" altLang="zh-TW" sz="2200" dirty="0" smtClean="0">
                <a:latin typeface="BiauKai"/>
                <a:ea typeface="BiauKai"/>
                <a:cs typeface="BiauKai"/>
              </a:rPr>
              <a:t>2-15-15</a:t>
            </a:r>
          </a:p>
          <a:p>
            <a:endParaRPr lang="en-US" dirty="0">
              <a:latin typeface="BiauKai"/>
              <a:ea typeface="BiauKai"/>
              <a:cs typeface="BiauKai"/>
            </a:endParaRPr>
          </a:p>
        </p:txBody>
      </p:sp>
    </p:spTree>
    <p:extLst>
      <p:ext uri="{BB962C8B-B14F-4D97-AF65-F5344CB8AC3E}">
        <p14:creationId xmlns:p14="http://schemas.microsoft.com/office/powerpoint/2010/main" val="22231791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2670" r="2670"/>
          <a:stretch>
            <a:fillRect/>
          </a:stretch>
        </p:blipFill>
        <p:spPr>
          <a:xfrm>
            <a:off x="457200" y="1867816"/>
            <a:ext cx="4573140" cy="2515051"/>
          </a:xfrm>
        </p:spPr>
      </p:pic>
      <p:pic>
        <p:nvPicPr>
          <p:cNvPr id="5" name="Picture 4"/>
          <p:cNvPicPr>
            <a:picLocks noChangeAspect="1"/>
          </p:cNvPicPr>
          <p:nvPr/>
        </p:nvPicPr>
        <p:blipFill>
          <a:blip r:embed="rId4"/>
          <a:stretch>
            <a:fillRect/>
          </a:stretch>
        </p:blipFill>
        <p:spPr>
          <a:xfrm>
            <a:off x="5638800" y="1995375"/>
            <a:ext cx="3048000" cy="4538870"/>
          </a:xfrm>
          <a:prstGeom prst="rect">
            <a:avLst/>
          </a:prstGeom>
        </p:spPr>
      </p:pic>
    </p:spTree>
    <p:extLst>
      <p:ext uri="{BB962C8B-B14F-4D97-AF65-F5344CB8AC3E}">
        <p14:creationId xmlns:p14="http://schemas.microsoft.com/office/powerpoint/2010/main" val="2178025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2114" r="1532" b="14300"/>
          <a:stretch/>
        </p:blipFill>
        <p:spPr>
          <a:xfrm>
            <a:off x="457200" y="1973679"/>
            <a:ext cx="3608865" cy="4533816"/>
          </a:xfrm>
        </p:spPr>
      </p:pic>
      <p:pic>
        <p:nvPicPr>
          <p:cNvPr id="5" name="Picture 4"/>
          <p:cNvPicPr>
            <a:picLocks noChangeAspect="1"/>
          </p:cNvPicPr>
          <p:nvPr/>
        </p:nvPicPr>
        <p:blipFill>
          <a:blip r:embed="rId4"/>
          <a:stretch>
            <a:fillRect/>
          </a:stretch>
        </p:blipFill>
        <p:spPr>
          <a:xfrm>
            <a:off x="4550783" y="1656240"/>
            <a:ext cx="3725283" cy="2481417"/>
          </a:xfrm>
          <a:prstGeom prst="rect">
            <a:avLst/>
          </a:prstGeom>
        </p:spPr>
      </p:pic>
      <p:pic>
        <p:nvPicPr>
          <p:cNvPr id="6" name="Picture 5"/>
          <p:cNvPicPr>
            <a:picLocks noChangeAspect="1"/>
          </p:cNvPicPr>
          <p:nvPr/>
        </p:nvPicPr>
        <p:blipFill rotWithShape="1">
          <a:blip r:embed="rId5"/>
          <a:srcRect l="18581" r="8086" b="22038"/>
          <a:stretch/>
        </p:blipFill>
        <p:spPr>
          <a:xfrm>
            <a:off x="4550782" y="4137657"/>
            <a:ext cx="3725284" cy="2643596"/>
          </a:xfrm>
          <a:prstGeom prst="rect">
            <a:avLst/>
          </a:prstGeom>
        </p:spPr>
      </p:pic>
    </p:spTree>
    <p:extLst>
      <p:ext uri="{BB962C8B-B14F-4D97-AF65-F5344CB8AC3E}">
        <p14:creationId xmlns:p14="http://schemas.microsoft.com/office/powerpoint/2010/main" val="2393397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到底什麼是文化？</a:t>
            </a:r>
            <a:r>
              <a:rPr lang="en-US" altLang="zh-TW" dirty="0" smtClean="0">
                <a:latin typeface="BiauKai"/>
                <a:ea typeface="BiauKai"/>
                <a:cs typeface="BiauKai"/>
              </a:rPr>
              <a:t> </a:t>
            </a:r>
            <a:endParaRPr lang="en-US" dirty="0">
              <a:latin typeface="BiauKai"/>
              <a:ea typeface="BiauKai"/>
              <a:cs typeface="BiauKai"/>
            </a:endParaRPr>
          </a:p>
        </p:txBody>
      </p:sp>
      <p:sp>
        <p:nvSpPr>
          <p:cNvPr id="3" name="Content Placeholder 2"/>
          <p:cNvSpPr>
            <a:spLocks noGrp="1"/>
          </p:cNvSpPr>
          <p:nvPr>
            <p:ph idx="1"/>
          </p:nvPr>
        </p:nvSpPr>
        <p:spPr/>
        <p:txBody>
          <a:bodyPr/>
          <a:lstStyle/>
          <a:p>
            <a:pPr lvl="1"/>
            <a:endParaRPr lang="en-US" altLang="zh-TW" dirty="0" smtClean="0">
              <a:latin typeface="BiauKai"/>
              <a:ea typeface="BiauKai"/>
              <a:cs typeface="BiauKai"/>
            </a:endParaRPr>
          </a:p>
        </p:txBody>
      </p:sp>
    </p:spTree>
    <p:extLst>
      <p:ext uri="{BB962C8B-B14F-4D97-AF65-F5344CB8AC3E}">
        <p14:creationId xmlns:p14="http://schemas.microsoft.com/office/powerpoint/2010/main" val="30188365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文化冰山</a:t>
            </a:r>
            <a:endParaRPr lang="en-US" dirty="0">
              <a:latin typeface="BiauKai"/>
              <a:ea typeface="BiauKai"/>
              <a:cs typeface="BiauKai"/>
            </a:endParaRPr>
          </a:p>
        </p:txBody>
      </p:sp>
      <p:pic>
        <p:nvPicPr>
          <p:cNvPr id="4" name="Content Placeholder 3"/>
          <p:cNvPicPr>
            <a:picLocks noGrp="1" noChangeAspect="1"/>
          </p:cNvPicPr>
          <p:nvPr>
            <p:ph idx="1"/>
          </p:nvPr>
        </p:nvPicPr>
        <p:blipFill>
          <a:blip r:embed="rId3"/>
          <a:srcRect t="13336" b="13336"/>
          <a:stretch>
            <a:fillRect/>
          </a:stretch>
        </p:blipFill>
        <p:spPr>
          <a:xfrm>
            <a:off x="0" y="3649379"/>
            <a:ext cx="3975513" cy="2186379"/>
          </a:xfrm>
        </p:spPr>
      </p:pic>
      <p:pic>
        <p:nvPicPr>
          <p:cNvPr id="5" name="Picture 4"/>
          <p:cNvPicPr>
            <a:picLocks noChangeAspect="1"/>
          </p:cNvPicPr>
          <p:nvPr/>
        </p:nvPicPr>
        <p:blipFill>
          <a:blip r:embed="rId4"/>
          <a:stretch>
            <a:fillRect/>
          </a:stretch>
        </p:blipFill>
        <p:spPr>
          <a:xfrm>
            <a:off x="4149700" y="3020602"/>
            <a:ext cx="4372166" cy="3837398"/>
          </a:xfrm>
          <a:prstGeom prst="rect">
            <a:avLst/>
          </a:prstGeom>
        </p:spPr>
      </p:pic>
      <p:sp>
        <p:nvSpPr>
          <p:cNvPr id="10" name="TextBox 9"/>
          <p:cNvSpPr txBox="1"/>
          <p:nvPr/>
        </p:nvSpPr>
        <p:spPr>
          <a:xfrm>
            <a:off x="320572" y="1282359"/>
            <a:ext cx="8045657" cy="2062103"/>
          </a:xfrm>
          <a:prstGeom prst="rect">
            <a:avLst/>
          </a:prstGeom>
          <a:noFill/>
        </p:spPr>
        <p:txBody>
          <a:bodyPr wrap="square" rtlCol="0">
            <a:spAutoFit/>
          </a:bodyPr>
          <a:lstStyle/>
          <a:p>
            <a:r>
              <a:rPr lang="en-US" sz="3200" dirty="0" smtClean="0">
                <a:latin typeface="BiauKai"/>
                <a:ea typeface="BiauKai"/>
                <a:cs typeface="BiauKai"/>
              </a:rPr>
              <a:t>Edward T Hall (1976)</a:t>
            </a:r>
            <a:r>
              <a:rPr lang="zh-TW" altLang="en-US" sz="3200" dirty="0" smtClean="0">
                <a:latin typeface="BiauKai"/>
                <a:ea typeface="BiauKai"/>
                <a:cs typeface="BiauKai"/>
              </a:rPr>
              <a:t>：</a:t>
            </a:r>
            <a:r>
              <a:rPr lang="en-US" altLang="zh-TW" sz="3200" dirty="0" smtClean="0">
                <a:latin typeface="BiauKai"/>
                <a:ea typeface="BiauKai"/>
                <a:cs typeface="BiauKai"/>
              </a:rPr>
              <a:t>  </a:t>
            </a:r>
            <a:r>
              <a:rPr lang="zh-TW" altLang="en-US" sz="3200" dirty="0" smtClean="0">
                <a:latin typeface="BiauKai"/>
                <a:ea typeface="BiauKai"/>
                <a:cs typeface="BiauKai"/>
              </a:rPr>
              <a:t>文化猶若冰山，</a:t>
            </a:r>
            <a:r>
              <a:rPr lang="en-US" altLang="zh-TW" sz="3200" dirty="0" smtClean="0">
                <a:latin typeface="BiauKai"/>
                <a:ea typeface="BiauKai"/>
                <a:cs typeface="BiauKai"/>
              </a:rPr>
              <a:t> </a:t>
            </a:r>
            <a:r>
              <a:rPr lang="zh-TW" altLang="en-US" sz="3200" dirty="0" smtClean="0">
                <a:latin typeface="BiauKai"/>
                <a:ea typeface="BiauKai"/>
                <a:cs typeface="BiauKai"/>
              </a:rPr>
              <a:t>在海面上看得見的只是冰山的一角，</a:t>
            </a:r>
            <a:r>
              <a:rPr lang="en-US" altLang="zh-TW" sz="3200" dirty="0" smtClean="0">
                <a:latin typeface="BiauKai"/>
                <a:ea typeface="BiauKai"/>
                <a:cs typeface="BiauKai"/>
              </a:rPr>
              <a:t> </a:t>
            </a:r>
            <a:r>
              <a:rPr lang="zh-TW" altLang="en-US" sz="3200" dirty="0" smtClean="0">
                <a:latin typeface="BiauKai"/>
                <a:ea typeface="BiauKai"/>
                <a:cs typeface="BiauKai"/>
              </a:rPr>
              <a:t>而在海底下才是更具威力、難以撼</a:t>
            </a:r>
            <a:r>
              <a:rPr lang="zh-TW" altLang="en-US" sz="3200" dirty="0" smtClean="0">
                <a:latin typeface="BiauKai"/>
                <a:ea typeface="BiauKai"/>
                <a:cs typeface="BiauKai"/>
              </a:rPr>
              <a:t>動的</a:t>
            </a:r>
            <a:r>
              <a:rPr lang="zh-TW" altLang="en-US" sz="3200" dirty="0" smtClean="0">
                <a:latin typeface="BiauKai"/>
                <a:ea typeface="BiauKai"/>
                <a:cs typeface="BiauKai"/>
              </a:rPr>
              <a:t>文化</a:t>
            </a:r>
            <a:r>
              <a:rPr lang="zh-TW" altLang="en-US" sz="3200" dirty="0" smtClean="0">
                <a:latin typeface="BiauKai"/>
                <a:ea typeface="BiauKai"/>
                <a:cs typeface="BiauKai"/>
              </a:rPr>
              <a:t>價值觀</a:t>
            </a:r>
            <a:r>
              <a:rPr lang="zh-TW" altLang="en-US" sz="3200" dirty="0" smtClean="0">
                <a:latin typeface="BiauKai"/>
                <a:ea typeface="BiauKai"/>
                <a:cs typeface="BiauKai"/>
              </a:rPr>
              <a:t>。</a:t>
            </a:r>
            <a:endParaRPr lang="en-US" altLang="zh-TW" sz="3200" dirty="0" smtClean="0">
              <a:latin typeface="BiauKai"/>
              <a:ea typeface="BiauKai"/>
              <a:cs typeface="BiauKai"/>
            </a:endParaRPr>
          </a:p>
          <a:p>
            <a:endParaRPr lang="en-US" sz="3200" dirty="0">
              <a:latin typeface="BiauKai"/>
              <a:ea typeface="BiauKai"/>
              <a:cs typeface="BiauKai"/>
            </a:endParaRPr>
          </a:p>
        </p:txBody>
      </p:sp>
    </p:spTree>
    <p:extLst>
      <p:ext uri="{BB962C8B-B14F-4D97-AF65-F5344CB8AC3E}">
        <p14:creationId xmlns:p14="http://schemas.microsoft.com/office/powerpoint/2010/main" val="2870368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68127" cy="1143000"/>
          </a:xfrm>
        </p:spPr>
        <p:txBody>
          <a:bodyPr/>
          <a:lstStyle/>
          <a:p>
            <a:r>
              <a:rPr lang="zh-TW" altLang="en-US" dirty="0" smtClean="0">
                <a:latin typeface="BiauKai"/>
                <a:ea typeface="BiauKai"/>
                <a:cs typeface="BiauKai"/>
              </a:rPr>
              <a:t>到底什麼是文化？</a:t>
            </a:r>
            <a:r>
              <a:rPr lang="en-US" altLang="zh-TW" dirty="0" smtClean="0">
                <a:latin typeface="BiauKai"/>
                <a:ea typeface="BiauKai"/>
                <a:cs typeface="BiauKai"/>
              </a:rPr>
              <a:t> </a:t>
            </a:r>
            <a:r>
              <a:rPr lang="en-US" altLang="zh-TW" dirty="0" smtClean="0">
                <a:latin typeface="Arial"/>
                <a:ea typeface="BiauKai"/>
                <a:cs typeface="Arial"/>
              </a:rPr>
              <a:t>(Cont’d</a:t>
            </a:r>
            <a:r>
              <a:rPr lang="en-US" altLang="zh-TW" dirty="0">
                <a:latin typeface="Arial"/>
                <a:ea typeface="BiauKai"/>
                <a:cs typeface="Arial"/>
              </a:rPr>
              <a:t>)</a:t>
            </a:r>
            <a:r>
              <a:rPr lang="en-US" altLang="zh-TW" dirty="0" smtClean="0">
                <a:latin typeface="Arial"/>
                <a:ea typeface="BiauKai"/>
                <a:cs typeface="Arial"/>
              </a:rPr>
              <a:t> </a:t>
            </a:r>
            <a:endParaRPr lang="en-US" dirty="0">
              <a:latin typeface="Arial"/>
              <a:ea typeface="BiauKai"/>
              <a:cs typeface="Arial"/>
            </a:endParaRPr>
          </a:p>
        </p:txBody>
      </p:sp>
      <p:sp>
        <p:nvSpPr>
          <p:cNvPr id="3" name="Content Placeholder 2"/>
          <p:cNvSpPr>
            <a:spLocks noGrp="1"/>
          </p:cNvSpPr>
          <p:nvPr>
            <p:ph idx="1"/>
          </p:nvPr>
        </p:nvSpPr>
        <p:spPr/>
        <p:txBody>
          <a:bodyPr>
            <a:normAutofit/>
          </a:bodyPr>
          <a:lstStyle/>
          <a:p>
            <a:r>
              <a:rPr lang="en-US" altLang="zh-CN" dirty="0" smtClean="0">
                <a:latin typeface="BiauKai"/>
                <a:ea typeface="BiauKai"/>
                <a:cs typeface="BiauKai"/>
              </a:rPr>
              <a:t>Culture </a:t>
            </a:r>
            <a:r>
              <a:rPr lang="en-US" altLang="zh-CN" dirty="0">
                <a:latin typeface="BiauKai"/>
                <a:ea typeface="BiauKai"/>
                <a:cs typeface="BiauKai"/>
              </a:rPr>
              <a:t>is the evolving way of life of a group of persons, consisting of a shared set of </a:t>
            </a:r>
            <a:r>
              <a:rPr lang="en-US" altLang="zh-CN" dirty="0">
                <a:solidFill>
                  <a:srgbClr val="FF0000"/>
                </a:solidFill>
                <a:latin typeface="BiauKai"/>
                <a:ea typeface="BiauKai"/>
                <a:cs typeface="BiauKai"/>
              </a:rPr>
              <a:t>practices</a:t>
            </a:r>
            <a:r>
              <a:rPr lang="en-US" altLang="zh-CN" dirty="0">
                <a:latin typeface="BiauKai"/>
                <a:ea typeface="BiauKai"/>
                <a:cs typeface="BiauKai"/>
              </a:rPr>
              <a:t> associated with a shared set of </a:t>
            </a:r>
            <a:r>
              <a:rPr lang="en-US" altLang="zh-CN" dirty="0">
                <a:solidFill>
                  <a:srgbClr val="FF0000"/>
                </a:solidFill>
                <a:latin typeface="BiauKai"/>
                <a:ea typeface="BiauKai"/>
                <a:cs typeface="BiauKai"/>
              </a:rPr>
              <a:t>products</a:t>
            </a:r>
            <a:r>
              <a:rPr lang="en-US" altLang="zh-CN" dirty="0">
                <a:latin typeface="BiauKai"/>
                <a:ea typeface="BiauKai"/>
                <a:cs typeface="BiauKai"/>
              </a:rPr>
              <a:t>, based upon a shared set of </a:t>
            </a:r>
            <a:r>
              <a:rPr lang="en-US" altLang="zh-CN" dirty="0">
                <a:solidFill>
                  <a:srgbClr val="FF0000"/>
                </a:solidFill>
                <a:latin typeface="BiauKai"/>
                <a:ea typeface="BiauKai"/>
                <a:cs typeface="BiauKai"/>
              </a:rPr>
              <a:t>perspectives</a:t>
            </a:r>
            <a:r>
              <a:rPr lang="en-US" altLang="zh-CN" dirty="0">
                <a:latin typeface="BiauKai"/>
                <a:ea typeface="BiauKai"/>
                <a:cs typeface="BiauKai"/>
              </a:rPr>
              <a:t> on the world, and set within specific </a:t>
            </a:r>
            <a:r>
              <a:rPr lang="en-US" altLang="zh-CN" dirty="0">
                <a:solidFill>
                  <a:schemeClr val="accent2"/>
                </a:solidFill>
                <a:latin typeface="BiauKai"/>
                <a:ea typeface="BiauKai"/>
                <a:cs typeface="BiauKai"/>
              </a:rPr>
              <a:t>social contexts</a:t>
            </a:r>
            <a:r>
              <a:rPr lang="en-US" altLang="zh-CN" dirty="0" smtClean="0">
                <a:latin typeface="BiauKai"/>
                <a:ea typeface="BiauKai"/>
                <a:cs typeface="BiauKai"/>
              </a:rPr>
              <a:t>.</a:t>
            </a:r>
          </a:p>
          <a:p>
            <a:endParaRPr lang="en-US" dirty="0">
              <a:latin typeface="BiauKai"/>
              <a:ea typeface="BiauKai"/>
              <a:cs typeface="BiauKai"/>
            </a:endParaRPr>
          </a:p>
          <a:p>
            <a:pPr marL="0" indent="0">
              <a:buNone/>
            </a:pPr>
            <a:r>
              <a:rPr lang="en-US" dirty="0" smtClean="0">
                <a:latin typeface="BiauKai"/>
                <a:ea typeface="BiauKai"/>
                <a:cs typeface="BiauKai"/>
              </a:rPr>
              <a:t>-</a:t>
            </a:r>
            <a:r>
              <a:rPr lang="en-US" altLang="zh-CN" sz="1400" b="1" dirty="0">
                <a:solidFill>
                  <a:srgbClr val="3C00B3"/>
                </a:solidFill>
              </a:rPr>
              <a:t>Teaching Culture: Perspectives in </a:t>
            </a:r>
            <a:r>
              <a:rPr lang="en-US" altLang="zh-CN" sz="1400" b="1" dirty="0" smtClean="0">
                <a:solidFill>
                  <a:srgbClr val="3C00B3"/>
                </a:solidFill>
              </a:rPr>
              <a:t>Practice (Moran, 2001)</a:t>
            </a:r>
            <a:endParaRPr lang="en-US" altLang="zh-CN" sz="1400" b="1" dirty="0">
              <a:solidFill>
                <a:srgbClr val="3C00B3"/>
              </a:solidFill>
            </a:endParaRPr>
          </a:p>
        </p:txBody>
      </p:sp>
    </p:spTree>
    <p:extLst>
      <p:ext uri="{BB962C8B-B14F-4D97-AF65-F5344CB8AC3E}">
        <p14:creationId xmlns:p14="http://schemas.microsoft.com/office/powerpoint/2010/main" val="8381337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BiauKai"/>
                <a:ea typeface="BiauKai"/>
                <a:cs typeface="BiauKai"/>
              </a:rPr>
              <a:t>美國外語協會制定的教學標準</a:t>
            </a:r>
            <a:r>
              <a:rPr lang="en-US" altLang="zh-TW" dirty="0" smtClean="0">
                <a:latin typeface="BiauKai"/>
                <a:ea typeface="BiauKai"/>
                <a:cs typeface="BiauKai"/>
              </a:rPr>
              <a:t>  </a:t>
            </a:r>
            <a:r>
              <a:rPr lang="zh-TW" altLang="en-US" dirty="0" smtClean="0"/>
              <a:t>（</a:t>
            </a:r>
            <a:r>
              <a:rPr lang="en-US" altLang="zh-TW" dirty="0" smtClean="0"/>
              <a:t>ACTFL 5Cs</a:t>
            </a:r>
            <a:r>
              <a:rPr lang="zh-TW" altLang="en-US" dirty="0" smtClean="0"/>
              <a:t>）</a:t>
            </a:r>
            <a:r>
              <a:rPr lang="en-US" altLang="zh-TW" dirty="0" smtClean="0"/>
              <a:t> </a:t>
            </a:r>
            <a:endParaRPr lang="en-US" dirty="0"/>
          </a:p>
        </p:txBody>
      </p:sp>
      <p:pic>
        <p:nvPicPr>
          <p:cNvPr id="5" name="Picture 4"/>
          <p:cNvPicPr>
            <a:picLocks noChangeAspect="1"/>
          </p:cNvPicPr>
          <p:nvPr/>
        </p:nvPicPr>
        <p:blipFill>
          <a:blip r:embed="rId3"/>
          <a:stretch>
            <a:fillRect/>
          </a:stretch>
        </p:blipFill>
        <p:spPr>
          <a:xfrm>
            <a:off x="1243452" y="1539057"/>
            <a:ext cx="6719930" cy="4418584"/>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31273564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BiauKai"/>
                <a:ea typeface="BiauKai"/>
                <a:cs typeface="BiauKai"/>
              </a:rPr>
              <a:t>美國外語協會標準</a:t>
            </a:r>
            <a:r>
              <a:rPr lang="en-US" altLang="zh-TW" dirty="0">
                <a:latin typeface="BiauKai"/>
                <a:ea typeface="BiauKai"/>
                <a:cs typeface="BiauKai"/>
              </a:rPr>
              <a:t/>
            </a:r>
            <a:br>
              <a:rPr lang="en-US" altLang="zh-TW" dirty="0">
                <a:latin typeface="BiauKai"/>
                <a:ea typeface="BiauKai"/>
                <a:cs typeface="BiauKai"/>
              </a:rPr>
            </a:br>
            <a:r>
              <a:rPr lang="zh-TW" altLang="en-US" dirty="0" smtClean="0">
                <a:latin typeface="BiauKai"/>
                <a:ea typeface="BiauKai"/>
                <a:cs typeface="BiauKai"/>
              </a:rPr>
              <a:t>教文化要教什麼</a:t>
            </a:r>
            <a:r>
              <a:rPr lang="zh-TW" altLang="en-US" dirty="0" smtClean="0">
                <a:latin typeface="BiauKai"/>
                <a:ea typeface="BiauKai"/>
                <a:cs typeface="BiauKai"/>
              </a:rPr>
              <a:t>？</a:t>
            </a:r>
            <a:endParaRPr lang="en-US" dirty="0">
              <a:latin typeface="BiauKai"/>
              <a:ea typeface="BiauKai"/>
              <a:cs typeface="BiauKai"/>
            </a:endParaRPr>
          </a:p>
        </p:txBody>
      </p:sp>
      <p:sp>
        <p:nvSpPr>
          <p:cNvPr id="3" name="Content Placeholder 2"/>
          <p:cNvSpPr>
            <a:spLocks noGrp="1"/>
          </p:cNvSpPr>
          <p:nvPr>
            <p:ph idx="1"/>
          </p:nvPr>
        </p:nvSpPr>
        <p:spPr>
          <a:xfrm>
            <a:off x="424642" y="1917639"/>
            <a:ext cx="5125105" cy="998723"/>
          </a:xfrm>
        </p:spPr>
        <p:txBody>
          <a:bodyPr/>
          <a:lstStyle/>
          <a:p>
            <a:r>
              <a:rPr lang="zh-TW" altLang="en-US" dirty="0" smtClean="0">
                <a:latin typeface="BiauKai"/>
                <a:ea typeface="BiauKai"/>
                <a:cs typeface="BiauKai"/>
              </a:rPr>
              <a:t>長壽麵</a:t>
            </a:r>
            <a:endParaRPr lang="en-US" dirty="0">
              <a:latin typeface="BiauKai"/>
              <a:ea typeface="BiauKai"/>
              <a:cs typeface="BiauKai"/>
            </a:endParaRPr>
          </a:p>
        </p:txBody>
      </p:sp>
      <p:sp>
        <p:nvSpPr>
          <p:cNvPr id="4" name="TextBox 3"/>
          <p:cNvSpPr txBox="1"/>
          <p:nvPr/>
        </p:nvSpPr>
        <p:spPr>
          <a:xfrm>
            <a:off x="2830837" y="4364783"/>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636294" y="2916363"/>
            <a:ext cx="2194543" cy="2199430"/>
          </a:xfrm>
          <a:prstGeom prst="rect">
            <a:avLst/>
          </a:prstGeom>
        </p:spPr>
      </p:pic>
      <p:sp>
        <p:nvSpPr>
          <p:cNvPr id="6" name="TextBox 5"/>
          <p:cNvSpPr txBox="1"/>
          <p:nvPr/>
        </p:nvSpPr>
        <p:spPr>
          <a:xfrm>
            <a:off x="3343339" y="1917639"/>
            <a:ext cx="5211888" cy="830997"/>
          </a:xfrm>
          <a:prstGeom prst="rect">
            <a:avLst/>
          </a:prstGeom>
          <a:noFill/>
        </p:spPr>
        <p:txBody>
          <a:bodyPr wrap="none" rtlCol="0">
            <a:spAutoFit/>
          </a:bodyPr>
          <a:lstStyle/>
          <a:p>
            <a:r>
              <a:rPr lang="zh-TW" altLang="en-US" sz="2400" dirty="0" smtClean="0">
                <a:latin typeface="BiauKai"/>
                <a:ea typeface="BiauKai"/>
                <a:cs typeface="BiauKai"/>
              </a:rPr>
              <a:t>什麼時候吃長壽麵？</a:t>
            </a:r>
            <a:r>
              <a:rPr lang="en-US" altLang="zh-TW" sz="2400" dirty="0" smtClean="0">
                <a:latin typeface="BiauKai"/>
                <a:ea typeface="BiauKai"/>
                <a:cs typeface="BiauKai"/>
              </a:rPr>
              <a:t> </a:t>
            </a:r>
            <a:r>
              <a:rPr lang="zh-TW" altLang="en-US" sz="2400" dirty="0" smtClean="0">
                <a:latin typeface="BiauKai"/>
                <a:ea typeface="BiauKai"/>
                <a:cs typeface="BiauKai"/>
              </a:rPr>
              <a:t>怎麼吃長壽麵？</a:t>
            </a:r>
            <a:endParaRPr lang="en-US" altLang="zh-TW" sz="2400" dirty="0" smtClean="0">
              <a:latin typeface="BiauKai"/>
              <a:ea typeface="BiauKai"/>
              <a:cs typeface="BiauKai"/>
            </a:endParaRPr>
          </a:p>
          <a:p>
            <a:r>
              <a:rPr lang="zh-TW" altLang="en-US" sz="2400" dirty="0" smtClean="0">
                <a:latin typeface="BiauKai"/>
                <a:ea typeface="BiauKai"/>
                <a:cs typeface="BiauKai"/>
              </a:rPr>
              <a:t>為什麼這麼吃？</a:t>
            </a:r>
            <a:r>
              <a:rPr lang="en-US" altLang="zh-TW" sz="2400" dirty="0" smtClean="0">
                <a:latin typeface="BiauKai"/>
                <a:ea typeface="BiauKai"/>
                <a:cs typeface="BiauKai"/>
              </a:rPr>
              <a:t> </a:t>
            </a:r>
            <a:endParaRPr lang="en-US" sz="2400" dirty="0">
              <a:latin typeface="BiauKai"/>
              <a:ea typeface="BiauKai"/>
              <a:cs typeface="BiauKai"/>
            </a:endParaRPr>
          </a:p>
        </p:txBody>
      </p:sp>
      <p:pic>
        <p:nvPicPr>
          <p:cNvPr id="7" name="Picture 6"/>
          <p:cNvPicPr>
            <a:picLocks noChangeAspect="1"/>
          </p:cNvPicPr>
          <p:nvPr/>
        </p:nvPicPr>
        <p:blipFill>
          <a:blip r:embed="rId4"/>
          <a:stretch>
            <a:fillRect/>
          </a:stretch>
        </p:blipFill>
        <p:spPr>
          <a:xfrm>
            <a:off x="3670300" y="3058948"/>
            <a:ext cx="4345995" cy="3186391"/>
          </a:xfrm>
          <a:prstGeom prst="rect">
            <a:avLst/>
          </a:prstGeom>
        </p:spPr>
      </p:pic>
    </p:spTree>
    <p:extLst>
      <p:ext uri="{BB962C8B-B14F-4D97-AF65-F5344CB8AC3E}">
        <p14:creationId xmlns:p14="http://schemas.microsoft.com/office/powerpoint/2010/main" val="2242850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BiauKai"/>
                <a:ea typeface="BiauKai"/>
                <a:cs typeface="BiauKai"/>
              </a:rPr>
              <a:t>美國外語協會標準</a:t>
            </a:r>
            <a:r>
              <a:rPr lang="en-US" altLang="zh-TW" dirty="0" smtClean="0">
                <a:latin typeface="BiauKai"/>
                <a:ea typeface="BiauKai"/>
                <a:cs typeface="BiauKai"/>
              </a:rPr>
              <a:t/>
            </a:r>
            <a:br>
              <a:rPr lang="en-US" altLang="zh-TW" dirty="0" smtClean="0">
                <a:latin typeface="BiauKai"/>
                <a:ea typeface="BiauKai"/>
                <a:cs typeface="BiauKai"/>
              </a:rPr>
            </a:br>
            <a:r>
              <a:rPr lang="en-US" altLang="zh-TW" dirty="0">
                <a:latin typeface="BiauKai"/>
                <a:ea typeface="BiauKai"/>
                <a:cs typeface="BiauKai"/>
              </a:rPr>
              <a:t>	</a:t>
            </a:r>
            <a:r>
              <a:rPr lang="zh-TW" altLang="en-US" dirty="0" smtClean="0">
                <a:latin typeface="BiauKai"/>
                <a:ea typeface="BiauKai"/>
                <a:cs typeface="BiauKai"/>
              </a:rPr>
              <a:t>教文化要教什麼？</a:t>
            </a:r>
            <a:endParaRPr lang="en-US" dirty="0">
              <a:latin typeface="BiauKai"/>
              <a:ea typeface="BiauKai"/>
              <a:cs typeface="BiauKai"/>
            </a:endParaRPr>
          </a:p>
        </p:txBody>
      </p:sp>
      <p:sp>
        <p:nvSpPr>
          <p:cNvPr id="3" name="Content Placeholder 2"/>
          <p:cNvSpPr>
            <a:spLocks noGrp="1"/>
          </p:cNvSpPr>
          <p:nvPr>
            <p:ph idx="1"/>
          </p:nvPr>
        </p:nvSpPr>
        <p:spPr>
          <a:xfrm>
            <a:off x="424642" y="1917639"/>
            <a:ext cx="5125105" cy="998723"/>
          </a:xfrm>
        </p:spPr>
        <p:txBody>
          <a:bodyPr/>
          <a:lstStyle/>
          <a:p>
            <a:r>
              <a:rPr lang="zh-TW" altLang="en-US" dirty="0" smtClean="0">
                <a:latin typeface="BiauKai"/>
                <a:ea typeface="BiauKai"/>
                <a:cs typeface="BiauKai"/>
              </a:rPr>
              <a:t>筷子</a:t>
            </a:r>
            <a:endParaRPr lang="en-US" dirty="0">
              <a:latin typeface="BiauKai"/>
              <a:ea typeface="BiauKai"/>
              <a:cs typeface="BiauKai"/>
            </a:endParaRPr>
          </a:p>
        </p:txBody>
      </p:sp>
      <p:sp>
        <p:nvSpPr>
          <p:cNvPr id="4" name="TextBox 3"/>
          <p:cNvSpPr txBox="1"/>
          <p:nvPr/>
        </p:nvSpPr>
        <p:spPr>
          <a:xfrm>
            <a:off x="2830837" y="4364783"/>
            <a:ext cx="184666" cy="369332"/>
          </a:xfrm>
          <a:prstGeom prst="rect">
            <a:avLst/>
          </a:prstGeom>
          <a:noFill/>
        </p:spPr>
        <p:txBody>
          <a:bodyPr wrap="none" rtlCol="0">
            <a:spAutoFit/>
          </a:bodyPr>
          <a:lstStyle/>
          <a:p>
            <a:endParaRPr lang="en-US" dirty="0"/>
          </a:p>
        </p:txBody>
      </p:sp>
      <p:sp>
        <p:nvSpPr>
          <p:cNvPr id="6" name="TextBox 5"/>
          <p:cNvSpPr txBox="1"/>
          <p:nvPr/>
        </p:nvSpPr>
        <p:spPr>
          <a:xfrm>
            <a:off x="3889093" y="2169165"/>
            <a:ext cx="4881264" cy="830997"/>
          </a:xfrm>
          <a:prstGeom prst="rect">
            <a:avLst/>
          </a:prstGeom>
          <a:noFill/>
        </p:spPr>
        <p:txBody>
          <a:bodyPr wrap="none" rtlCol="0">
            <a:spAutoFit/>
          </a:bodyPr>
          <a:lstStyle/>
          <a:p>
            <a:r>
              <a:rPr lang="zh-TW" altLang="en-US" sz="2400" dirty="0" smtClean="0">
                <a:latin typeface="BiauKai"/>
                <a:ea typeface="BiauKai"/>
                <a:cs typeface="BiauKai"/>
              </a:rPr>
              <a:t>筷子怎麼用？</a:t>
            </a:r>
            <a:r>
              <a:rPr lang="en-US" altLang="zh-TW" sz="2400" dirty="0" smtClean="0">
                <a:latin typeface="BiauKai"/>
                <a:ea typeface="BiauKai"/>
                <a:cs typeface="BiauKai"/>
              </a:rPr>
              <a:t> </a:t>
            </a:r>
            <a:r>
              <a:rPr lang="zh-TW" altLang="en-US" sz="2400" dirty="0" smtClean="0">
                <a:latin typeface="BiauKai"/>
                <a:ea typeface="BiauKai"/>
                <a:cs typeface="BiauKai"/>
              </a:rPr>
              <a:t>（不可以怎麼用？）</a:t>
            </a:r>
            <a:endParaRPr lang="en-US" altLang="zh-TW" sz="2400" dirty="0" smtClean="0">
              <a:latin typeface="BiauKai"/>
              <a:ea typeface="BiauKai"/>
              <a:cs typeface="BiauKai"/>
            </a:endParaRPr>
          </a:p>
          <a:p>
            <a:r>
              <a:rPr lang="zh-TW" altLang="en-US" sz="2400" dirty="0" smtClean="0">
                <a:latin typeface="BiauKai"/>
                <a:ea typeface="BiauKai"/>
                <a:cs typeface="BiauKai"/>
              </a:rPr>
              <a:t>為什麼？</a:t>
            </a:r>
            <a:r>
              <a:rPr lang="en-US" altLang="zh-TW" sz="2400" dirty="0" smtClean="0">
                <a:latin typeface="BiauKai"/>
                <a:ea typeface="BiauKai"/>
                <a:cs typeface="BiauKai"/>
              </a:rPr>
              <a:t> </a:t>
            </a:r>
            <a:endParaRPr lang="en-US" sz="2400" dirty="0">
              <a:latin typeface="BiauKai"/>
              <a:ea typeface="BiauKai"/>
              <a:cs typeface="BiauKai"/>
            </a:endParaRPr>
          </a:p>
        </p:txBody>
      </p:sp>
      <p:pic>
        <p:nvPicPr>
          <p:cNvPr id="7" name="Picture 6"/>
          <p:cNvPicPr>
            <a:picLocks noChangeAspect="1"/>
          </p:cNvPicPr>
          <p:nvPr/>
        </p:nvPicPr>
        <p:blipFill>
          <a:blip r:embed="rId3"/>
          <a:stretch>
            <a:fillRect/>
          </a:stretch>
        </p:blipFill>
        <p:spPr>
          <a:xfrm>
            <a:off x="3670300" y="3191213"/>
            <a:ext cx="4345995" cy="3186391"/>
          </a:xfrm>
          <a:prstGeom prst="rect">
            <a:avLst/>
          </a:prstGeom>
        </p:spPr>
      </p:pic>
      <p:pic>
        <p:nvPicPr>
          <p:cNvPr id="8" name="Picture 7"/>
          <p:cNvPicPr>
            <a:picLocks noChangeAspect="1"/>
          </p:cNvPicPr>
          <p:nvPr/>
        </p:nvPicPr>
        <p:blipFill>
          <a:blip r:embed="rId4"/>
          <a:stretch>
            <a:fillRect/>
          </a:stretch>
        </p:blipFill>
        <p:spPr>
          <a:xfrm>
            <a:off x="371729" y="2916361"/>
            <a:ext cx="1771241" cy="1609299"/>
          </a:xfrm>
          <a:prstGeom prst="rect">
            <a:avLst/>
          </a:prstGeom>
        </p:spPr>
      </p:pic>
      <p:pic>
        <p:nvPicPr>
          <p:cNvPr id="9" name="Picture 8"/>
          <p:cNvPicPr>
            <a:picLocks noChangeAspect="1"/>
          </p:cNvPicPr>
          <p:nvPr/>
        </p:nvPicPr>
        <p:blipFill>
          <a:blip r:embed="rId5"/>
          <a:stretch>
            <a:fillRect/>
          </a:stretch>
        </p:blipFill>
        <p:spPr>
          <a:xfrm>
            <a:off x="371729" y="4734115"/>
            <a:ext cx="1771241" cy="1763369"/>
          </a:xfrm>
          <a:prstGeom prst="rect">
            <a:avLst/>
          </a:prstGeom>
        </p:spPr>
      </p:pic>
    </p:spTree>
    <p:extLst>
      <p:ext uri="{BB962C8B-B14F-4D97-AF65-F5344CB8AC3E}">
        <p14:creationId xmlns:p14="http://schemas.microsoft.com/office/powerpoint/2010/main" val="175492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6068"/>
            <a:ext cx="8229600" cy="1143000"/>
          </a:xfrm>
        </p:spPr>
        <p:txBody>
          <a:bodyPr>
            <a:normAutofit fontScale="90000"/>
          </a:bodyPr>
          <a:lstStyle/>
          <a:p>
            <a:r>
              <a:rPr lang="zh-TW" altLang="en-US" dirty="0" smtClean="0">
                <a:latin typeface="BiauKai"/>
                <a:ea typeface="BiauKai"/>
                <a:cs typeface="BiauKai"/>
              </a:rPr>
              <a:t>美國外語協會標準</a:t>
            </a:r>
            <a:r>
              <a:rPr lang="en-US" altLang="zh-TW" dirty="0" smtClean="0">
                <a:latin typeface="BiauKai"/>
                <a:ea typeface="BiauKai"/>
                <a:cs typeface="BiauKai"/>
              </a:rPr>
              <a:t/>
            </a:r>
            <a:br>
              <a:rPr lang="en-US" altLang="zh-TW" dirty="0" smtClean="0">
                <a:latin typeface="BiauKai"/>
                <a:ea typeface="BiauKai"/>
                <a:cs typeface="BiauKai"/>
              </a:rPr>
            </a:br>
            <a:r>
              <a:rPr lang="en-US" altLang="zh-TW" dirty="0">
                <a:latin typeface="BiauKai"/>
                <a:ea typeface="BiauKai"/>
                <a:cs typeface="BiauKai"/>
              </a:rPr>
              <a:t>	</a:t>
            </a:r>
            <a:r>
              <a:rPr lang="zh-TW" altLang="en-US" dirty="0" smtClean="0">
                <a:latin typeface="BiauKai"/>
                <a:ea typeface="BiauKai"/>
                <a:cs typeface="BiauKai"/>
              </a:rPr>
              <a:t>教文化要教什麼？</a:t>
            </a:r>
            <a:endParaRPr lang="en-US" dirty="0">
              <a:latin typeface="BiauKai"/>
              <a:ea typeface="BiauKai"/>
              <a:cs typeface="BiauKai"/>
            </a:endParaRPr>
          </a:p>
        </p:txBody>
      </p:sp>
      <p:sp>
        <p:nvSpPr>
          <p:cNvPr id="3" name="Content Placeholder 2"/>
          <p:cNvSpPr>
            <a:spLocks noGrp="1"/>
          </p:cNvSpPr>
          <p:nvPr>
            <p:ph idx="1"/>
          </p:nvPr>
        </p:nvSpPr>
        <p:spPr>
          <a:xfrm>
            <a:off x="424642" y="1917639"/>
            <a:ext cx="5125105" cy="998723"/>
          </a:xfrm>
        </p:spPr>
        <p:txBody>
          <a:bodyPr/>
          <a:lstStyle/>
          <a:p>
            <a:r>
              <a:rPr lang="zh-TW" altLang="en-US" dirty="0" smtClean="0">
                <a:latin typeface="BiauKai"/>
                <a:ea typeface="BiauKai"/>
                <a:cs typeface="BiauKai"/>
              </a:rPr>
              <a:t>紅包</a:t>
            </a:r>
            <a:endParaRPr lang="en-US" dirty="0">
              <a:latin typeface="BiauKai"/>
              <a:ea typeface="BiauKai"/>
              <a:cs typeface="BiauKai"/>
            </a:endParaRPr>
          </a:p>
        </p:txBody>
      </p:sp>
      <p:sp>
        <p:nvSpPr>
          <p:cNvPr id="4" name="TextBox 3"/>
          <p:cNvSpPr txBox="1"/>
          <p:nvPr/>
        </p:nvSpPr>
        <p:spPr>
          <a:xfrm>
            <a:off x="2830837" y="4364783"/>
            <a:ext cx="184666" cy="369332"/>
          </a:xfrm>
          <a:prstGeom prst="rect">
            <a:avLst/>
          </a:prstGeom>
          <a:noFill/>
        </p:spPr>
        <p:txBody>
          <a:bodyPr wrap="none" rtlCol="0">
            <a:spAutoFit/>
          </a:bodyPr>
          <a:lstStyle/>
          <a:p>
            <a:endParaRPr lang="en-US" dirty="0"/>
          </a:p>
        </p:txBody>
      </p:sp>
      <p:sp>
        <p:nvSpPr>
          <p:cNvPr id="6" name="TextBox 5"/>
          <p:cNvSpPr txBox="1"/>
          <p:nvPr/>
        </p:nvSpPr>
        <p:spPr>
          <a:xfrm>
            <a:off x="3889093" y="2169165"/>
            <a:ext cx="4573488" cy="1200328"/>
          </a:xfrm>
          <a:prstGeom prst="rect">
            <a:avLst/>
          </a:prstGeom>
          <a:noFill/>
        </p:spPr>
        <p:txBody>
          <a:bodyPr wrap="none" rtlCol="0">
            <a:spAutoFit/>
          </a:bodyPr>
          <a:lstStyle/>
          <a:p>
            <a:r>
              <a:rPr lang="zh-TW" altLang="en-US" sz="2400" dirty="0" smtClean="0">
                <a:latin typeface="BiauKai"/>
                <a:ea typeface="BiauKai"/>
                <a:cs typeface="BiauKai"/>
              </a:rPr>
              <a:t>什麼時候包紅包？</a:t>
            </a:r>
            <a:r>
              <a:rPr lang="en-US" altLang="zh-TW" sz="2400" dirty="0" smtClean="0">
                <a:latin typeface="BiauKai"/>
                <a:ea typeface="BiauKai"/>
                <a:cs typeface="BiauKai"/>
              </a:rPr>
              <a:t> </a:t>
            </a:r>
            <a:r>
              <a:rPr lang="zh-TW" altLang="en-US" sz="2400" dirty="0" smtClean="0">
                <a:latin typeface="BiauKai"/>
                <a:ea typeface="BiauKai"/>
                <a:cs typeface="BiauKai"/>
              </a:rPr>
              <a:t>怎麼包紅包？</a:t>
            </a:r>
            <a:endParaRPr lang="en-US" altLang="zh-TW" sz="2400" dirty="0" smtClean="0">
              <a:latin typeface="BiauKai"/>
              <a:ea typeface="BiauKai"/>
              <a:cs typeface="BiauKai"/>
            </a:endParaRPr>
          </a:p>
          <a:p>
            <a:r>
              <a:rPr lang="zh-TW" altLang="en-US" sz="2400" dirty="0" smtClean="0">
                <a:latin typeface="BiauKai"/>
                <a:ea typeface="BiauKai"/>
                <a:cs typeface="BiauKai"/>
              </a:rPr>
              <a:t>為什麼？</a:t>
            </a:r>
            <a:r>
              <a:rPr lang="en-US" altLang="zh-TW" sz="2400" dirty="0" smtClean="0">
                <a:latin typeface="BiauKai"/>
                <a:ea typeface="BiauKai"/>
                <a:cs typeface="BiauKai"/>
              </a:rPr>
              <a:t> </a:t>
            </a:r>
          </a:p>
          <a:p>
            <a:r>
              <a:rPr lang="en-US" sz="2400" dirty="0">
                <a:latin typeface="BiauKai"/>
                <a:ea typeface="BiauKai"/>
                <a:cs typeface="BiauKai"/>
              </a:rPr>
              <a:t> </a:t>
            </a:r>
            <a:r>
              <a:rPr lang="en-US" sz="2400" dirty="0" smtClean="0">
                <a:latin typeface="BiauKai"/>
                <a:ea typeface="BiauKai"/>
                <a:cs typeface="BiauKai"/>
              </a:rPr>
              <a:t>*</a:t>
            </a:r>
            <a:r>
              <a:rPr lang="zh-TW" altLang="en-US" sz="2400" dirty="0" smtClean="0">
                <a:latin typeface="BiauKai"/>
                <a:ea typeface="BiauKai"/>
                <a:cs typeface="BiauKai"/>
              </a:rPr>
              <a:t>文化的地域性</a:t>
            </a:r>
            <a:endParaRPr lang="en-US" sz="2400" dirty="0">
              <a:latin typeface="BiauKai"/>
              <a:ea typeface="BiauKai"/>
              <a:cs typeface="BiauKai"/>
            </a:endParaRPr>
          </a:p>
        </p:txBody>
      </p:sp>
      <p:pic>
        <p:nvPicPr>
          <p:cNvPr id="7" name="Picture 6"/>
          <p:cNvPicPr>
            <a:picLocks noChangeAspect="1"/>
          </p:cNvPicPr>
          <p:nvPr/>
        </p:nvPicPr>
        <p:blipFill>
          <a:blip r:embed="rId3"/>
          <a:stretch>
            <a:fillRect/>
          </a:stretch>
        </p:blipFill>
        <p:spPr>
          <a:xfrm>
            <a:off x="3670300" y="3671609"/>
            <a:ext cx="4345995" cy="3186391"/>
          </a:xfrm>
          <a:prstGeom prst="rect">
            <a:avLst/>
          </a:prstGeom>
        </p:spPr>
      </p:pic>
      <p:pic>
        <p:nvPicPr>
          <p:cNvPr id="5" name="Picture 4"/>
          <p:cNvPicPr>
            <a:picLocks noChangeAspect="1"/>
          </p:cNvPicPr>
          <p:nvPr/>
        </p:nvPicPr>
        <p:blipFill>
          <a:blip r:embed="rId4"/>
          <a:stretch>
            <a:fillRect/>
          </a:stretch>
        </p:blipFill>
        <p:spPr>
          <a:xfrm>
            <a:off x="324389" y="2755485"/>
            <a:ext cx="2418344" cy="1609298"/>
          </a:xfrm>
          <a:prstGeom prst="rect">
            <a:avLst/>
          </a:prstGeom>
        </p:spPr>
      </p:pic>
      <p:pic>
        <p:nvPicPr>
          <p:cNvPr id="10" name="Picture 9"/>
          <p:cNvPicPr>
            <a:picLocks noChangeAspect="1"/>
          </p:cNvPicPr>
          <p:nvPr/>
        </p:nvPicPr>
        <p:blipFill>
          <a:blip r:embed="rId5"/>
          <a:stretch>
            <a:fillRect/>
          </a:stretch>
        </p:blipFill>
        <p:spPr>
          <a:xfrm>
            <a:off x="338744" y="4364783"/>
            <a:ext cx="2492093" cy="2198026"/>
          </a:xfrm>
          <a:prstGeom prst="rect">
            <a:avLst/>
          </a:prstGeom>
        </p:spPr>
      </p:pic>
    </p:spTree>
    <p:extLst>
      <p:ext uri="{BB962C8B-B14F-4D97-AF65-F5344CB8AC3E}">
        <p14:creationId xmlns:p14="http://schemas.microsoft.com/office/powerpoint/2010/main" val="1503550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教文化要教什麼？</a:t>
            </a:r>
            <a:endParaRPr lang="en-US" dirty="0">
              <a:latin typeface="BiauKai"/>
              <a:ea typeface="BiauKai"/>
              <a:cs typeface="BiauKai"/>
            </a:endParaRPr>
          </a:p>
        </p:txBody>
      </p:sp>
      <p:sp>
        <p:nvSpPr>
          <p:cNvPr id="3" name="Content Placeholder 2"/>
          <p:cNvSpPr>
            <a:spLocks noGrp="1"/>
          </p:cNvSpPr>
          <p:nvPr>
            <p:ph idx="1"/>
          </p:nvPr>
        </p:nvSpPr>
        <p:spPr/>
        <p:txBody>
          <a:bodyPr/>
          <a:lstStyle/>
          <a:p>
            <a:pPr lvl="1"/>
            <a:endParaRPr lang="en-US" altLang="zh-TW" dirty="0" smtClean="0"/>
          </a:p>
          <a:p>
            <a:pPr marL="0" indent="0">
              <a:buNone/>
            </a:pPr>
            <a:r>
              <a:rPr lang="en-US" altLang="zh-TW" dirty="0" smtClean="0"/>
              <a:t> </a:t>
            </a:r>
          </a:p>
          <a:p>
            <a:pPr marL="0" indent="0">
              <a:buNone/>
            </a:pPr>
            <a:endParaRPr lang="en-US" dirty="0"/>
          </a:p>
        </p:txBody>
      </p:sp>
      <p:pic>
        <p:nvPicPr>
          <p:cNvPr id="4" name="Picture 3"/>
          <p:cNvPicPr>
            <a:picLocks noChangeAspect="1"/>
          </p:cNvPicPr>
          <p:nvPr/>
        </p:nvPicPr>
        <p:blipFill>
          <a:blip r:embed="rId3"/>
          <a:stretch>
            <a:fillRect/>
          </a:stretch>
        </p:blipFill>
        <p:spPr>
          <a:xfrm>
            <a:off x="1841236" y="2057962"/>
            <a:ext cx="6016321" cy="4411038"/>
          </a:xfrm>
          <a:prstGeom prst="rect">
            <a:avLst/>
          </a:prstGeom>
        </p:spPr>
      </p:pic>
      <p:sp>
        <p:nvSpPr>
          <p:cNvPr id="5" name="Rectangle 4"/>
          <p:cNvSpPr/>
          <p:nvPr/>
        </p:nvSpPr>
        <p:spPr>
          <a:xfrm>
            <a:off x="6405627" y="4831528"/>
            <a:ext cx="1107996" cy="369332"/>
          </a:xfrm>
          <a:prstGeom prst="rect">
            <a:avLst/>
          </a:prstGeom>
          <a:noFill/>
        </p:spPr>
        <p:txBody>
          <a:bodyPr wrap="none" rtlCol="0">
            <a:spAutoFit/>
          </a:bodyPr>
          <a:lstStyle/>
          <a:p>
            <a:r>
              <a:rPr lang="zh-TW" altLang="en-US" dirty="0">
                <a:latin typeface="BiauKai"/>
                <a:ea typeface="BiauKai"/>
                <a:cs typeface="BiauKai"/>
              </a:rPr>
              <a:t>文化產物</a:t>
            </a:r>
            <a:endParaRPr lang="en-US" dirty="0">
              <a:latin typeface="BiauKai"/>
              <a:ea typeface="BiauKai"/>
              <a:cs typeface="BiauKai"/>
            </a:endParaRPr>
          </a:p>
        </p:txBody>
      </p:sp>
      <p:sp>
        <p:nvSpPr>
          <p:cNvPr id="6" name="TextBox 5"/>
          <p:cNvSpPr txBox="1"/>
          <p:nvPr/>
        </p:nvSpPr>
        <p:spPr>
          <a:xfrm>
            <a:off x="457200" y="4898846"/>
            <a:ext cx="1800493" cy="369332"/>
          </a:xfrm>
          <a:prstGeom prst="rect">
            <a:avLst/>
          </a:prstGeom>
          <a:noFill/>
        </p:spPr>
        <p:txBody>
          <a:bodyPr wrap="none" rtlCol="0">
            <a:spAutoFit/>
          </a:bodyPr>
          <a:lstStyle>
            <a:defPPr>
              <a:defRPr lang="zh-CN"/>
            </a:defPPr>
            <a:lvl1pPr>
              <a:defRPr>
                <a:latin typeface="BiauKai"/>
                <a:ea typeface="BiauKai"/>
                <a:cs typeface="BiauKai"/>
              </a:defRPr>
            </a:lvl1pPr>
          </a:lstStyle>
          <a:p>
            <a:r>
              <a:rPr lang="zh-TW" altLang="en-US" dirty="0"/>
              <a:t>文化習俗、行為</a:t>
            </a:r>
            <a:endParaRPr lang="en-US" dirty="0"/>
          </a:p>
        </p:txBody>
      </p:sp>
      <p:sp>
        <p:nvSpPr>
          <p:cNvPr id="7" name="TextBox 6"/>
          <p:cNvSpPr txBox="1"/>
          <p:nvPr/>
        </p:nvSpPr>
        <p:spPr>
          <a:xfrm>
            <a:off x="5713130" y="2057962"/>
            <a:ext cx="1800493" cy="369332"/>
          </a:xfrm>
          <a:prstGeom prst="rect">
            <a:avLst/>
          </a:prstGeom>
          <a:noFill/>
        </p:spPr>
        <p:txBody>
          <a:bodyPr wrap="none" rtlCol="0">
            <a:spAutoFit/>
          </a:bodyPr>
          <a:lstStyle/>
          <a:p>
            <a:r>
              <a:rPr lang="zh-TW" altLang="en-US" dirty="0" smtClean="0">
                <a:latin typeface="BiauKai"/>
                <a:ea typeface="BiauKai"/>
                <a:cs typeface="BiauKai"/>
              </a:rPr>
              <a:t>文化理念、思想</a:t>
            </a:r>
            <a:endParaRPr lang="en-US" dirty="0">
              <a:latin typeface="BiauKai"/>
              <a:ea typeface="BiauKai"/>
              <a:cs typeface="BiauKai"/>
            </a:endParaRPr>
          </a:p>
        </p:txBody>
      </p:sp>
    </p:spTree>
    <p:extLst>
      <p:ext uri="{BB962C8B-B14F-4D97-AF65-F5344CB8AC3E}">
        <p14:creationId xmlns:p14="http://schemas.microsoft.com/office/powerpoint/2010/main" val="773676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rcRect t="896" b="896"/>
          <a:stretch>
            <a:fillRect/>
          </a:stretch>
        </p:blipFill>
        <p:spPr>
          <a:xfrm>
            <a:off x="148958" y="1600200"/>
            <a:ext cx="8229600" cy="4525963"/>
          </a:xfrm>
        </p:spPr>
      </p:pic>
    </p:spTree>
    <p:extLst>
      <p:ext uri="{BB962C8B-B14F-4D97-AF65-F5344CB8AC3E}">
        <p14:creationId xmlns:p14="http://schemas.microsoft.com/office/powerpoint/2010/main" val="19226682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教文化要教什麼？</a:t>
            </a:r>
            <a:r>
              <a:rPr lang="en-US" altLang="zh-TW" dirty="0" smtClean="0">
                <a:latin typeface="BiauKai"/>
                <a:ea typeface="BiauKai"/>
                <a:cs typeface="BiauKai"/>
              </a:rPr>
              <a:t>- </a:t>
            </a:r>
            <a:r>
              <a:rPr lang="zh-TW" altLang="en-US" dirty="0" smtClean="0">
                <a:latin typeface="BiauKai"/>
                <a:ea typeface="BiauKai"/>
                <a:cs typeface="BiauKai"/>
              </a:rPr>
              <a:t>文化產物</a:t>
            </a:r>
            <a:endParaRPr lang="en-US" dirty="0">
              <a:latin typeface="BiauKai"/>
              <a:ea typeface="BiauKai"/>
              <a:cs typeface="BiauKai"/>
            </a:endParaRPr>
          </a:p>
        </p:txBody>
      </p:sp>
      <p:sp>
        <p:nvSpPr>
          <p:cNvPr id="3" name="Content Placeholder 2"/>
          <p:cNvSpPr>
            <a:spLocks noGrp="1"/>
          </p:cNvSpPr>
          <p:nvPr>
            <p:ph idx="1"/>
          </p:nvPr>
        </p:nvSpPr>
        <p:spPr/>
        <p:txBody>
          <a:bodyPr/>
          <a:lstStyle/>
          <a:p>
            <a:pPr lvl="1"/>
            <a:r>
              <a:rPr lang="en-US" altLang="zh-TW" dirty="0" smtClean="0"/>
              <a:t>tangible &amp; intangible</a:t>
            </a:r>
          </a:p>
          <a:p>
            <a:pPr marL="457200" lvl="1" indent="0">
              <a:buNone/>
            </a:pPr>
            <a:endParaRPr lang="en-US" altLang="zh-TW" dirty="0" smtClean="0"/>
          </a:p>
          <a:p>
            <a:r>
              <a:rPr lang="en-US" altLang="zh-TW" dirty="0" smtClean="0">
                <a:latin typeface="BiauKai"/>
                <a:ea typeface="BiauKai"/>
                <a:cs typeface="BiauKai"/>
              </a:rPr>
              <a:t> </a:t>
            </a:r>
            <a:r>
              <a:rPr lang="zh-TW" altLang="en-US" dirty="0" smtClean="0">
                <a:latin typeface="BiauKai"/>
                <a:ea typeface="BiauKai"/>
                <a:cs typeface="BiauKai"/>
              </a:rPr>
              <a:t>摸得到－四合院、窯洞、扯鈴、獅子、文房四寶</a:t>
            </a:r>
            <a:endParaRPr lang="en-US" altLang="zh-TW" dirty="0" smtClean="0">
              <a:latin typeface="BiauKai"/>
              <a:ea typeface="BiauKai"/>
              <a:cs typeface="BiauKai"/>
            </a:endParaRPr>
          </a:p>
          <a:p>
            <a:r>
              <a:rPr lang="en-US" altLang="zh-TW" dirty="0" smtClean="0">
                <a:latin typeface="BiauKai"/>
                <a:ea typeface="BiauKai"/>
                <a:cs typeface="BiauKai"/>
              </a:rPr>
              <a:t> </a:t>
            </a:r>
            <a:r>
              <a:rPr lang="zh-TW" altLang="en-US" dirty="0" smtClean="0">
                <a:latin typeface="BiauKai"/>
                <a:ea typeface="BiauKai"/>
                <a:cs typeface="BiauKai"/>
              </a:rPr>
              <a:t>摸不到－舞蹈、唐詩、教育制度</a:t>
            </a:r>
            <a:endParaRPr lang="en-US" dirty="0">
              <a:latin typeface="BiauKai"/>
              <a:ea typeface="BiauKai"/>
              <a:cs typeface="BiauKai"/>
            </a:endParaRPr>
          </a:p>
        </p:txBody>
      </p:sp>
    </p:spTree>
    <p:extLst>
      <p:ext uri="{BB962C8B-B14F-4D97-AF65-F5344CB8AC3E}">
        <p14:creationId xmlns:p14="http://schemas.microsoft.com/office/powerpoint/2010/main" val="2732645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BiauKai"/>
                <a:ea typeface="BiauKai"/>
                <a:cs typeface="BiauKai"/>
              </a:rPr>
              <a:t>教文化要教什麼</a:t>
            </a:r>
            <a:r>
              <a:rPr lang="zh-TW" altLang="en-US" dirty="0" smtClean="0">
                <a:latin typeface="BiauKai"/>
                <a:ea typeface="BiauKai"/>
                <a:cs typeface="BiauKai"/>
              </a:rPr>
              <a:t>？</a:t>
            </a:r>
            <a:r>
              <a:rPr lang="en-US" altLang="zh-TW" dirty="0" smtClean="0">
                <a:latin typeface="BiauKai"/>
                <a:ea typeface="BiauKai"/>
                <a:cs typeface="BiauKai"/>
              </a:rPr>
              <a:t/>
            </a:r>
            <a:br>
              <a:rPr lang="en-US" altLang="zh-TW" dirty="0" smtClean="0">
                <a:latin typeface="BiauKai"/>
                <a:ea typeface="BiauKai"/>
                <a:cs typeface="BiauKai"/>
              </a:rPr>
            </a:br>
            <a:r>
              <a:rPr lang="en-US" altLang="zh-TW" dirty="0" smtClean="0">
                <a:latin typeface="BiauKai"/>
                <a:ea typeface="BiauKai"/>
                <a:cs typeface="BiauKai"/>
              </a:rPr>
              <a:t>-</a:t>
            </a:r>
            <a:r>
              <a:rPr lang="zh-TW" altLang="en-US" dirty="0" smtClean="0">
                <a:latin typeface="BiauKai"/>
                <a:ea typeface="BiauKai"/>
                <a:cs typeface="BiauKai"/>
              </a:rPr>
              <a:t>文化行為</a:t>
            </a:r>
            <a:r>
              <a:rPr lang="zh-TW" altLang="zh-TW" dirty="0" smtClean="0">
                <a:latin typeface="BiauKai"/>
                <a:ea typeface="BiauKai"/>
                <a:cs typeface="BiauKai"/>
              </a:rPr>
              <a:t>、</a:t>
            </a:r>
            <a:r>
              <a:rPr lang="zh-TW" altLang="en-US" dirty="0" smtClean="0">
                <a:latin typeface="BiauKai"/>
                <a:ea typeface="BiauKai"/>
                <a:cs typeface="BiauKai"/>
              </a:rPr>
              <a:t>習俗</a:t>
            </a:r>
            <a:r>
              <a:rPr lang="en-US" altLang="zh-TW" dirty="0">
                <a:latin typeface="BiauKai"/>
                <a:ea typeface="BiauKai"/>
                <a:cs typeface="BiauKai"/>
              </a:rPr>
              <a:t> </a:t>
            </a:r>
            <a:r>
              <a:rPr lang="en-US" altLang="zh-TW" dirty="0" smtClean="0">
                <a:latin typeface="BiauKai"/>
                <a:ea typeface="BiauKai"/>
                <a:cs typeface="BiauKai"/>
              </a:rPr>
              <a:t>  </a:t>
            </a:r>
            <a:r>
              <a:rPr lang="en-US" altLang="zh-TW" dirty="0" smtClean="0">
                <a:latin typeface="BiauKai"/>
                <a:ea typeface="BiauKai"/>
                <a:cs typeface="BiauKai"/>
              </a:rPr>
              <a:t>practice</a:t>
            </a:r>
            <a:endParaRPr lang="en-US" dirty="0">
              <a:latin typeface="BiauKai"/>
              <a:ea typeface="BiauKai"/>
              <a:cs typeface="BiauKai"/>
            </a:endParaRPr>
          </a:p>
        </p:txBody>
      </p:sp>
      <p:sp>
        <p:nvSpPr>
          <p:cNvPr id="3" name="Content Placeholder 2"/>
          <p:cNvSpPr>
            <a:spLocks noGrp="1"/>
          </p:cNvSpPr>
          <p:nvPr>
            <p:ph idx="1"/>
          </p:nvPr>
        </p:nvSpPr>
        <p:spPr/>
        <p:txBody>
          <a:bodyPr/>
          <a:lstStyle/>
          <a:p>
            <a:pPr lvl="1"/>
            <a:r>
              <a:rPr lang="en-US" altLang="zh-TW" dirty="0" smtClean="0"/>
              <a:t>How</a:t>
            </a:r>
            <a:r>
              <a:rPr lang="zh-TW" altLang="en-US" dirty="0" smtClean="0"/>
              <a:t>：</a:t>
            </a:r>
            <a:r>
              <a:rPr lang="en-US" altLang="zh-TW" dirty="0" smtClean="0"/>
              <a:t> </a:t>
            </a:r>
            <a:r>
              <a:rPr lang="zh-TW" altLang="en-US" dirty="0" smtClean="0">
                <a:latin typeface="BiauKai"/>
                <a:ea typeface="BiauKai"/>
                <a:cs typeface="BiauKai"/>
              </a:rPr>
              <a:t>怎麼使用文化產物</a:t>
            </a:r>
            <a:endParaRPr lang="en-US" altLang="zh-TW" dirty="0" smtClean="0"/>
          </a:p>
          <a:p>
            <a:r>
              <a:rPr lang="zh-TW" altLang="en-US" dirty="0" smtClean="0">
                <a:latin typeface="BiauKai"/>
                <a:ea typeface="BiauKai"/>
                <a:cs typeface="BiauKai"/>
              </a:rPr>
              <a:t>尊稱</a:t>
            </a:r>
            <a:r>
              <a:rPr lang="zh-TW" altLang="en-US" dirty="0" smtClean="0">
                <a:latin typeface="BiauKai"/>
                <a:ea typeface="BiauKai"/>
                <a:cs typeface="BiauKai"/>
              </a:rPr>
              <a:t>、</a:t>
            </a:r>
            <a:r>
              <a:rPr lang="en-US" altLang="zh-TW" dirty="0" smtClean="0">
                <a:latin typeface="BiauKai"/>
                <a:ea typeface="BiauKai"/>
                <a:cs typeface="BiauKai"/>
              </a:rPr>
              <a:t> </a:t>
            </a:r>
            <a:r>
              <a:rPr lang="zh-TW" altLang="en-US" dirty="0" smtClean="0">
                <a:latin typeface="BiauKai"/>
                <a:ea typeface="BiauKai"/>
                <a:cs typeface="BiauKai"/>
              </a:rPr>
              <a:t>頭銜</a:t>
            </a:r>
            <a:endParaRPr lang="en-US" altLang="zh-TW" dirty="0" smtClean="0">
              <a:latin typeface="BiauKai"/>
              <a:ea typeface="BiauKai"/>
              <a:cs typeface="BiauKai"/>
            </a:endParaRPr>
          </a:p>
          <a:p>
            <a:r>
              <a:rPr lang="zh-TW" altLang="en-US" dirty="0" smtClean="0">
                <a:latin typeface="BiauKai"/>
                <a:ea typeface="BiauKai"/>
                <a:cs typeface="BiauKai"/>
              </a:rPr>
              <a:t>餐桌禮儀</a:t>
            </a:r>
            <a:endParaRPr lang="en-US" altLang="zh-TW" dirty="0" smtClean="0">
              <a:latin typeface="BiauKai"/>
              <a:ea typeface="BiauKai"/>
              <a:cs typeface="BiauKai"/>
            </a:endParaRPr>
          </a:p>
          <a:p>
            <a:r>
              <a:rPr lang="en-US" altLang="zh-TW" dirty="0" smtClean="0">
                <a:latin typeface="BiauKai"/>
                <a:ea typeface="BiauKai"/>
                <a:cs typeface="BiauKai"/>
              </a:rPr>
              <a:t> </a:t>
            </a:r>
            <a:r>
              <a:rPr lang="zh-TW" altLang="en-US" dirty="0" smtClean="0">
                <a:latin typeface="BiauKai"/>
                <a:ea typeface="BiauKai"/>
                <a:cs typeface="BiauKai"/>
              </a:rPr>
              <a:t>人與人之間的距離、隱私</a:t>
            </a:r>
            <a:r>
              <a:rPr lang="en-US" altLang="zh-TW" dirty="0" smtClean="0">
                <a:latin typeface="BiauKai"/>
                <a:ea typeface="BiauKai"/>
                <a:cs typeface="BiauKai"/>
              </a:rPr>
              <a:t> </a:t>
            </a:r>
            <a:r>
              <a:rPr lang="zh-TW" altLang="en-US" dirty="0" smtClean="0">
                <a:latin typeface="BiauKai"/>
                <a:ea typeface="BiauKai"/>
                <a:cs typeface="BiauKai"/>
              </a:rPr>
              <a:t>（長輩會問結婚了嗎？一個月賺多少錢）</a:t>
            </a:r>
            <a:endParaRPr lang="en-US" altLang="zh-TW" dirty="0" smtClean="0">
              <a:latin typeface="BiauKai"/>
              <a:ea typeface="BiauKai"/>
              <a:cs typeface="BiauKai"/>
            </a:endParaRPr>
          </a:p>
          <a:p>
            <a:endParaRPr lang="en-US" dirty="0"/>
          </a:p>
        </p:txBody>
      </p:sp>
    </p:spTree>
    <p:extLst>
      <p:ext uri="{BB962C8B-B14F-4D97-AF65-F5344CB8AC3E}">
        <p14:creationId xmlns:p14="http://schemas.microsoft.com/office/powerpoint/2010/main" val="781815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BiauKai"/>
                <a:ea typeface="BiauKai"/>
                <a:cs typeface="BiauKai"/>
              </a:rPr>
              <a:t>教文化要教什麼</a:t>
            </a:r>
            <a:r>
              <a:rPr lang="zh-TW" altLang="en-US" dirty="0" smtClean="0">
                <a:latin typeface="BiauKai"/>
                <a:ea typeface="BiauKai"/>
                <a:cs typeface="BiauKai"/>
              </a:rPr>
              <a:t>？</a:t>
            </a:r>
            <a:r>
              <a:rPr lang="en-US" altLang="zh-TW" dirty="0">
                <a:latin typeface="BiauKai"/>
                <a:ea typeface="BiauKai"/>
                <a:cs typeface="BiauKai"/>
              </a:rPr>
              <a:t/>
            </a:r>
            <a:br>
              <a:rPr lang="en-US" altLang="zh-TW" dirty="0">
                <a:latin typeface="BiauKai"/>
                <a:ea typeface="BiauKai"/>
                <a:cs typeface="BiauKai"/>
              </a:rPr>
            </a:br>
            <a:r>
              <a:rPr lang="zh-TW" altLang="en-US" dirty="0" smtClean="0">
                <a:latin typeface="BiauKai"/>
                <a:ea typeface="BiauKai"/>
                <a:cs typeface="BiauKai"/>
              </a:rPr>
              <a:t>文化思想</a:t>
            </a:r>
            <a:r>
              <a:rPr lang="en-US" altLang="zh-TW" dirty="0">
                <a:latin typeface="BiauKai"/>
                <a:ea typeface="BiauKai"/>
                <a:cs typeface="BiauKai"/>
              </a:rPr>
              <a:t> </a:t>
            </a:r>
            <a:r>
              <a:rPr lang="en-US" altLang="zh-TW" dirty="0" smtClean="0">
                <a:latin typeface="BiauKai"/>
                <a:ea typeface="BiauKai"/>
                <a:cs typeface="BiauKai"/>
              </a:rPr>
              <a:t>		</a:t>
            </a:r>
            <a:r>
              <a:rPr lang="en-US" altLang="zh-TW" dirty="0" smtClean="0">
                <a:latin typeface="BiauKai"/>
                <a:ea typeface="BiauKai"/>
                <a:cs typeface="BiauKai"/>
              </a:rPr>
              <a:t>perspective </a:t>
            </a:r>
            <a:endParaRPr lang="en-US" dirty="0">
              <a:latin typeface="BiauKai"/>
              <a:ea typeface="BiauKai"/>
              <a:cs typeface="BiauKai"/>
            </a:endParaRPr>
          </a:p>
        </p:txBody>
      </p:sp>
      <p:sp>
        <p:nvSpPr>
          <p:cNvPr id="3" name="Content Placeholder 2"/>
          <p:cNvSpPr>
            <a:spLocks noGrp="1"/>
          </p:cNvSpPr>
          <p:nvPr>
            <p:ph idx="1"/>
          </p:nvPr>
        </p:nvSpPr>
        <p:spPr/>
        <p:txBody>
          <a:bodyPr/>
          <a:lstStyle/>
          <a:p>
            <a:pPr lvl="1"/>
            <a:r>
              <a:rPr lang="en-US" altLang="zh-TW" dirty="0" smtClean="0"/>
              <a:t>WHY</a:t>
            </a:r>
          </a:p>
          <a:p>
            <a:r>
              <a:rPr lang="zh-TW" altLang="en-US" dirty="0" smtClean="0">
                <a:latin typeface="BiauKai"/>
                <a:ea typeface="BiauKai"/>
                <a:cs typeface="BiauKai"/>
              </a:rPr>
              <a:t>為什麼紅包不包奇數？（文化有地區性）</a:t>
            </a:r>
            <a:endParaRPr lang="en-US" altLang="zh-TW" dirty="0" smtClean="0">
              <a:latin typeface="BiauKai"/>
              <a:ea typeface="BiauKai"/>
              <a:cs typeface="BiauKai"/>
            </a:endParaRPr>
          </a:p>
          <a:p>
            <a:r>
              <a:rPr lang="zh-TW" altLang="en-US" dirty="0" smtClean="0">
                <a:latin typeface="BiauKai"/>
                <a:ea typeface="BiauKai"/>
                <a:cs typeface="BiauKai"/>
              </a:rPr>
              <a:t>為什麼華人喜歡置產</a:t>
            </a:r>
            <a:r>
              <a:rPr lang="en-US" altLang="zh-TW" dirty="0" smtClean="0">
                <a:latin typeface="BiauKai"/>
                <a:ea typeface="BiauKai"/>
                <a:cs typeface="BiauKai"/>
              </a:rPr>
              <a:t> </a:t>
            </a:r>
            <a:r>
              <a:rPr lang="zh-TW" altLang="en-US" dirty="0" smtClean="0">
                <a:latin typeface="BiauKai"/>
                <a:ea typeface="BiauKai"/>
                <a:cs typeface="BiauKai"/>
              </a:rPr>
              <a:t>？（</a:t>
            </a:r>
            <a:r>
              <a:rPr lang="zh-TW" altLang="en-US" dirty="0" smtClean="0">
                <a:latin typeface="BiauKai"/>
                <a:ea typeface="BiauKai"/>
                <a:cs typeface="BiauKai"/>
              </a:rPr>
              <a:t>有土斯</a:t>
            </a:r>
            <a:r>
              <a:rPr lang="zh-TW" altLang="en-US" dirty="0" smtClean="0">
                <a:latin typeface="BiauKai"/>
                <a:ea typeface="BiauKai"/>
                <a:cs typeface="BiauKai"/>
              </a:rPr>
              <a:t>有</a:t>
            </a:r>
            <a:r>
              <a:rPr lang="zh-TW" altLang="en-US" dirty="0" smtClean="0">
                <a:latin typeface="BiauKai"/>
                <a:ea typeface="BiauKai"/>
                <a:cs typeface="BiauKai"/>
              </a:rPr>
              <a:t>財</a:t>
            </a:r>
            <a:r>
              <a:rPr lang="zh-TW" altLang="en-US" dirty="0" smtClean="0">
                <a:latin typeface="BiauKai"/>
                <a:ea typeface="BiauKai"/>
                <a:cs typeface="BiauKai"/>
              </a:rPr>
              <a:t>）</a:t>
            </a:r>
            <a:endParaRPr lang="en-US" altLang="zh-TW" dirty="0" smtClean="0">
              <a:latin typeface="BiauKai"/>
              <a:ea typeface="BiauKai"/>
              <a:cs typeface="BiauKai"/>
            </a:endParaRPr>
          </a:p>
          <a:p>
            <a:r>
              <a:rPr lang="zh-TW" altLang="en-US" dirty="0" smtClean="0">
                <a:latin typeface="BiauKai"/>
                <a:ea typeface="BiauKai"/>
                <a:cs typeface="BiauKai"/>
              </a:rPr>
              <a:t>為甚麼華裔學生重視父母的意見？（</a:t>
            </a:r>
            <a:r>
              <a:rPr lang="zh-TW" altLang="en-US" dirty="0" smtClean="0">
                <a:latin typeface="BiauKai"/>
                <a:ea typeface="BiauKai"/>
                <a:cs typeface="BiauKai"/>
              </a:rPr>
              <a:t>孝道</a:t>
            </a:r>
            <a:r>
              <a:rPr lang="zh-TW" altLang="en-US" dirty="0" smtClean="0">
                <a:latin typeface="BiauKai"/>
                <a:ea typeface="BiauKai"/>
                <a:cs typeface="BiauKai"/>
              </a:rPr>
              <a:t>）</a:t>
            </a:r>
            <a:endParaRPr lang="en-US" dirty="0">
              <a:latin typeface="BiauKai"/>
              <a:ea typeface="BiauKai"/>
              <a:cs typeface="BiauKai"/>
            </a:endParaRPr>
          </a:p>
        </p:txBody>
      </p:sp>
    </p:spTree>
    <p:extLst>
      <p:ext uri="{BB962C8B-B14F-4D97-AF65-F5344CB8AC3E}">
        <p14:creationId xmlns:p14="http://schemas.microsoft.com/office/powerpoint/2010/main" val="2872609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語言課什麼時候教文化？</a:t>
            </a:r>
            <a:r>
              <a:rPr lang="en-US" altLang="zh-TW" dirty="0" smtClean="0">
                <a:latin typeface="BiauKai"/>
                <a:ea typeface="BiauKai"/>
                <a:cs typeface="BiauKai"/>
              </a:rPr>
              <a:t> </a:t>
            </a:r>
            <a:endParaRPr lang="en-US" dirty="0">
              <a:latin typeface="BiauKai"/>
              <a:ea typeface="BiauKai"/>
              <a:cs typeface="BiauKai"/>
            </a:endParaRPr>
          </a:p>
        </p:txBody>
      </p:sp>
      <p:sp>
        <p:nvSpPr>
          <p:cNvPr id="3" name="Content Placeholder 2"/>
          <p:cNvSpPr>
            <a:spLocks noGrp="1"/>
          </p:cNvSpPr>
          <p:nvPr>
            <p:ph idx="1"/>
          </p:nvPr>
        </p:nvSpPr>
        <p:spPr/>
        <p:txBody>
          <a:bodyPr>
            <a:normAutofit fontScale="92500" lnSpcReduction="20000"/>
          </a:bodyPr>
          <a:lstStyle/>
          <a:p>
            <a:r>
              <a:rPr lang="zh-TW" altLang="en-US" dirty="0" smtClean="0">
                <a:latin typeface="BiauKai"/>
                <a:ea typeface="BiauKai"/>
                <a:cs typeface="BiauKai"/>
              </a:rPr>
              <a:t>融匯主題教學－</a:t>
            </a:r>
            <a:r>
              <a:rPr lang="en-US" altLang="zh-TW" dirty="0" smtClean="0">
                <a:latin typeface="BiauKai"/>
                <a:ea typeface="BiauKai"/>
                <a:cs typeface="BiauKai"/>
              </a:rPr>
              <a:t> theme based  </a:t>
            </a:r>
          </a:p>
          <a:p>
            <a:pPr lvl="1"/>
            <a:r>
              <a:rPr lang="zh-TW" altLang="en-US" dirty="0" smtClean="0">
                <a:latin typeface="BiauKai"/>
                <a:ea typeface="BiauKai"/>
                <a:cs typeface="BiauKai"/>
              </a:rPr>
              <a:t>文化不該獨立抽離</a:t>
            </a:r>
            <a:endParaRPr lang="en-US" altLang="zh-TW" dirty="0" smtClean="0">
              <a:latin typeface="BiauKai"/>
              <a:ea typeface="BiauKai"/>
              <a:cs typeface="BiauKai"/>
            </a:endParaRPr>
          </a:p>
          <a:p>
            <a:pPr lvl="1"/>
            <a:r>
              <a:rPr lang="en-US" altLang="zh-TW" dirty="0" smtClean="0">
                <a:latin typeface="BiauKai"/>
                <a:ea typeface="BiauKai"/>
                <a:cs typeface="BiauKai"/>
              </a:rPr>
              <a:t> </a:t>
            </a:r>
            <a:r>
              <a:rPr lang="zh-TW" altLang="en-US" dirty="0" smtClean="0">
                <a:latin typeface="BiauKai"/>
                <a:ea typeface="BiauKai"/>
                <a:cs typeface="BiauKai"/>
              </a:rPr>
              <a:t>例子</a:t>
            </a:r>
            <a:endParaRPr lang="en-US" altLang="zh-TW" dirty="0" smtClean="0">
              <a:latin typeface="BiauKai"/>
              <a:ea typeface="BiauKai"/>
              <a:cs typeface="BiauKai"/>
            </a:endParaRPr>
          </a:p>
          <a:p>
            <a:pPr lvl="2"/>
            <a:r>
              <a:rPr lang="en-US" altLang="zh-TW" dirty="0" smtClean="0">
                <a:latin typeface="BiauKai"/>
                <a:ea typeface="BiauKai"/>
                <a:cs typeface="BiauKai"/>
              </a:rPr>
              <a:t> </a:t>
            </a:r>
            <a:r>
              <a:rPr lang="zh-TW" altLang="en-US" dirty="0" smtClean="0">
                <a:latin typeface="BiauKai"/>
                <a:ea typeface="BiauKai"/>
                <a:cs typeface="BiauKai"/>
              </a:rPr>
              <a:t>扯鈴</a:t>
            </a:r>
            <a:r>
              <a:rPr lang="en-US" altLang="zh-TW" dirty="0" smtClean="0">
                <a:latin typeface="BiauKai"/>
                <a:ea typeface="BiauKai"/>
                <a:cs typeface="BiauKai"/>
              </a:rPr>
              <a:t> </a:t>
            </a:r>
          </a:p>
          <a:p>
            <a:pPr lvl="2"/>
            <a:r>
              <a:rPr lang="zh-TW" altLang="en-US" dirty="0" smtClean="0">
                <a:latin typeface="BiauKai"/>
                <a:ea typeface="BiauKai"/>
                <a:cs typeface="BiauKai"/>
              </a:rPr>
              <a:t>旗袍</a:t>
            </a:r>
            <a:endParaRPr lang="en-US" altLang="zh-TW" dirty="0" smtClean="0">
              <a:latin typeface="BiauKai"/>
              <a:ea typeface="BiauKai"/>
              <a:cs typeface="BiauKai"/>
            </a:endParaRPr>
          </a:p>
          <a:p>
            <a:pPr lvl="2"/>
            <a:r>
              <a:rPr lang="zh-TW" altLang="en-US" dirty="0" smtClean="0">
                <a:latin typeface="BiauKai"/>
                <a:ea typeface="BiauKai"/>
                <a:cs typeface="BiauKai"/>
              </a:rPr>
              <a:t>太極拳</a:t>
            </a:r>
            <a:endParaRPr lang="en-US" altLang="zh-TW" dirty="0" smtClean="0">
              <a:latin typeface="BiauKai"/>
              <a:ea typeface="BiauKai"/>
              <a:cs typeface="BiauKai"/>
            </a:endParaRPr>
          </a:p>
          <a:p>
            <a:pPr lvl="2"/>
            <a:r>
              <a:rPr lang="zh-TW" altLang="en-US" dirty="0" smtClean="0">
                <a:latin typeface="BiauKai"/>
                <a:ea typeface="BiauKai"/>
                <a:cs typeface="BiauKai"/>
              </a:rPr>
              <a:t>風水</a:t>
            </a:r>
            <a:endParaRPr lang="en-US" altLang="zh-TW" dirty="0" smtClean="0">
              <a:latin typeface="BiauKai"/>
              <a:ea typeface="BiauKai"/>
              <a:cs typeface="BiauKai"/>
            </a:endParaRPr>
          </a:p>
          <a:p>
            <a:pPr lvl="2"/>
            <a:r>
              <a:rPr lang="zh-TW" altLang="zh-TW" dirty="0" smtClean="0">
                <a:latin typeface="BiauKai"/>
                <a:ea typeface="BiauKai"/>
                <a:cs typeface="BiauKai"/>
              </a:rPr>
              <a:t>“</a:t>
            </a:r>
            <a:r>
              <a:rPr lang="zh-TW" altLang="en-US" dirty="0" smtClean="0">
                <a:latin typeface="BiauKai"/>
                <a:ea typeface="BiauKai"/>
                <a:cs typeface="BiauKai"/>
              </a:rPr>
              <a:t>時間都去哪兒了？”</a:t>
            </a:r>
            <a:endParaRPr lang="en-US" altLang="zh-TW" dirty="0" smtClean="0">
              <a:latin typeface="BiauKai"/>
              <a:ea typeface="BiauKai"/>
              <a:cs typeface="BiauKai"/>
            </a:endParaRPr>
          </a:p>
          <a:p>
            <a:endParaRPr lang="en-US" altLang="zh-TW" dirty="0">
              <a:latin typeface="BiauKai"/>
              <a:ea typeface="BiauKai"/>
              <a:cs typeface="BiauKai"/>
            </a:endParaRPr>
          </a:p>
          <a:p>
            <a:r>
              <a:rPr lang="zh-TW" altLang="en-US" dirty="0" smtClean="0">
                <a:latin typeface="BiauKai"/>
                <a:ea typeface="BiauKai"/>
                <a:cs typeface="BiauKai"/>
              </a:rPr>
              <a:t>時令、節慶、時事</a:t>
            </a:r>
            <a:r>
              <a:rPr lang="en-US" altLang="zh-TW" dirty="0" smtClean="0">
                <a:latin typeface="BiauKai"/>
                <a:ea typeface="BiauKai"/>
                <a:cs typeface="BiauKai"/>
              </a:rPr>
              <a:t>   </a:t>
            </a:r>
          </a:p>
          <a:p>
            <a:pPr lvl="1"/>
            <a:r>
              <a:rPr lang="zh-TW" altLang="en-US" dirty="0" smtClean="0">
                <a:latin typeface="BiauKai"/>
                <a:ea typeface="BiauKai"/>
                <a:cs typeface="BiauKai"/>
              </a:rPr>
              <a:t>春節、中秋節</a:t>
            </a:r>
            <a:endParaRPr lang="en-US" dirty="0">
              <a:latin typeface="BiauKai"/>
              <a:ea typeface="BiauKai"/>
              <a:cs typeface="BiauKai"/>
            </a:endParaRPr>
          </a:p>
        </p:txBody>
      </p:sp>
      <p:pic>
        <p:nvPicPr>
          <p:cNvPr id="4" name="Picture 3"/>
          <p:cNvPicPr>
            <a:picLocks noChangeAspect="1"/>
          </p:cNvPicPr>
          <p:nvPr/>
        </p:nvPicPr>
        <p:blipFill rotWithShape="1">
          <a:blip r:embed="rId3"/>
          <a:srcRect l="32106" r="29240"/>
          <a:stretch/>
        </p:blipFill>
        <p:spPr>
          <a:xfrm>
            <a:off x="7755369" y="865623"/>
            <a:ext cx="1060353" cy="2959100"/>
          </a:xfrm>
          <a:prstGeom prst="rect">
            <a:avLst/>
          </a:prstGeom>
        </p:spPr>
      </p:pic>
      <p:pic>
        <p:nvPicPr>
          <p:cNvPr id="5" name="Picture 4"/>
          <p:cNvPicPr>
            <a:picLocks noChangeAspect="1"/>
          </p:cNvPicPr>
          <p:nvPr/>
        </p:nvPicPr>
        <p:blipFill>
          <a:blip r:embed="rId4"/>
          <a:stretch>
            <a:fillRect/>
          </a:stretch>
        </p:blipFill>
        <p:spPr>
          <a:xfrm>
            <a:off x="5137489" y="2578625"/>
            <a:ext cx="1816451" cy="1454608"/>
          </a:xfrm>
          <a:prstGeom prst="rect">
            <a:avLst/>
          </a:prstGeom>
        </p:spPr>
      </p:pic>
      <p:pic>
        <p:nvPicPr>
          <p:cNvPr id="6" name="Picture 5"/>
          <p:cNvPicPr>
            <a:picLocks noChangeAspect="1"/>
          </p:cNvPicPr>
          <p:nvPr/>
        </p:nvPicPr>
        <p:blipFill>
          <a:blip r:embed="rId5"/>
          <a:stretch>
            <a:fillRect/>
          </a:stretch>
        </p:blipFill>
        <p:spPr>
          <a:xfrm>
            <a:off x="7290287" y="3923663"/>
            <a:ext cx="1525435" cy="2202500"/>
          </a:xfrm>
          <a:prstGeom prst="rect">
            <a:avLst/>
          </a:prstGeom>
        </p:spPr>
      </p:pic>
      <p:pic>
        <p:nvPicPr>
          <p:cNvPr id="7" name="Picture 6"/>
          <p:cNvPicPr>
            <a:picLocks noChangeAspect="1"/>
          </p:cNvPicPr>
          <p:nvPr/>
        </p:nvPicPr>
        <p:blipFill>
          <a:blip r:embed="rId6"/>
          <a:stretch>
            <a:fillRect/>
          </a:stretch>
        </p:blipFill>
        <p:spPr>
          <a:xfrm>
            <a:off x="5321758" y="4549397"/>
            <a:ext cx="1505650" cy="1420917"/>
          </a:xfrm>
          <a:prstGeom prst="rect">
            <a:avLst/>
          </a:prstGeom>
        </p:spPr>
      </p:pic>
    </p:spTree>
    <p:extLst>
      <p:ext uri="{BB962C8B-B14F-4D97-AF65-F5344CB8AC3E}">
        <p14:creationId xmlns:p14="http://schemas.microsoft.com/office/powerpoint/2010/main" val="2701645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3" presetClass="entr" presetSubtype="1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linds(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怎麼教文化？</a:t>
            </a:r>
            <a:r>
              <a:rPr lang="en-US" altLang="zh-TW" dirty="0" smtClean="0">
                <a:latin typeface="BiauKai"/>
                <a:ea typeface="BiauKai"/>
                <a:cs typeface="BiauKai"/>
              </a:rPr>
              <a:t> </a:t>
            </a:r>
            <a:endParaRPr lang="en-US" dirty="0">
              <a:latin typeface="BiauKai"/>
              <a:ea typeface="BiauKai"/>
              <a:cs typeface="BiauKai"/>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altLang="zh-TW" dirty="0" smtClean="0"/>
              <a:t>1.  </a:t>
            </a:r>
            <a:r>
              <a:rPr lang="zh-TW" altLang="en-US" dirty="0" smtClean="0">
                <a:latin typeface="BiauKai"/>
                <a:ea typeface="BiauKai"/>
                <a:cs typeface="BiauKai"/>
              </a:rPr>
              <a:t>用中文來教</a:t>
            </a:r>
            <a:r>
              <a:rPr lang="en-US" altLang="zh-TW" dirty="0">
                <a:latin typeface="BiauKai"/>
                <a:ea typeface="BiauKai"/>
                <a:cs typeface="BiauKai"/>
              </a:rPr>
              <a:t> </a:t>
            </a:r>
            <a:r>
              <a:rPr lang="en-US" altLang="zh-TW" dirty="0" smtClean="0">
                <a:latin typeface="BiauKai"/>
                <a:ea typeface="BiauKai"/>
                <a:cs typeface="BiauKai"/>
              </a:rPr>
              <a:t>  	</a:t>
            </a:r>
          </a:p>
          <a:p>
            <a:r>
              <a:rPr lang="en-US" altLang="zh-TW" dirty="0" smtClean="0"/>
              <a:t>ACTFL  2010</a:t>
            </a:r>
          </a:p>
          <a:p>
            <a:pPr lvl="1"/>
            <a:r>
              <a:rPr lang="en-US" altLang="zh-CN" dirty="0"/>
              <a:t>Research indicates that effective language instruction must provide significant levels of meaningful </a:t>
            </a:r>
            <a:r>
              <a:rPr lang="en-US" altLang="zh-CN" dirty="0" smtClean="0"/>
              <a:t>communication</a:t>
            </a:r>
            <a:r>
              <a:rPr lang="en-US" altLang="zh-CN" dirty="0"/>
              <a:t> </a:t>
            </a:r>
            <a:r>
              <a:rPr lang="en-US" altLang="zh-CN" dirty="0" smtClean="0"/>
              <a:t>and </a:t>
            </a:r>
            <a:r>
              <a:rPr lang="en-US" altLang="zh-CN" dirty="0"/>
              <a:t>interactive feedback in the target language in order for students to develop language and cultural proficiency. The pivotal role of target-language interaction in language learning is emphasized in the K-16 Standards for Foreign Language Learning in the 21st Century. </a:t>
            </a:r>
            <a:r>
              <a:rPr lang="en-US" altLang="zh-CN" dirty="0">
                <a:solidFill>
                  <a:srgbClr val="FF0000"/>
                </a:solidFill>
              </a:rPr>
              <a:t>ACTFL</a:t>
            </a:r>
            <a:r>
              <a:rPr lang="en-US" altLang="zh-CN" dirty="0"/>
              <a:t> therefore </a:t>
            </a:r>
            <a:r>
              <a:rPr lang="en-US" altLang="zh-CN" dirty="0">
                <a:solidFill>
                  <a:srgbClr val="FF0000"/>
                </a:solidFill>
              </a:rPr>
              <a:t>recommends that </a:t>
            </a:r>
            <a:r>
              <a:rPr lang="en-US" altLang="zh-CN" dirty="0"/>
              <a:t>language </a:t>
            </a:r>
            <a:r>
              <a:rPr lang="en-US" altLang="zh-CN" dirty="0">
                <a:solidFill>
                  <a:srgbClr val="FF0000"/>
                </a:solidFill>
              </a:rPr>
              <a:t>educators and their students use the target language as exclusively as possible </a:t>
            </a:r>
            <a:r>
              <a:rPr lang="en-US" altLang="zh-CN" b="1" dirty="0">
                <a:solidFill>
                  <a:srgbClr val="FF0000"/>
                </a:solidFill>
              </a:rPr>
              <a:t>(90% plus) </a:t>
            </a:r>
            <a:r>
              <a:rPr lang="en-US" altLang="zh-CN" dirty="0">
                <a:solidFill>
                  <a:srgbClr val="FF0000"/>
                </a:solidFill>
              </a:rPr>
              <a:t>at </a:t>
            </a:r>
            <a:r>
              <a:rPr lang="en-US" altLang="zh-CN" b="1" dirty="0">
                <a:solidFill>
                  <a:srgbClr val="FF0000"/>
                </a:solidFill>
              </a:rPr>
              <a:t>all levels </a:t>
            </a:r>
            <a:r>
              <a:rPr lang="en-US" altLang="zh-CN" dirty="0">
                <a:solidFill>
                  <a:srgbClr val="FF0000"/>
                </a:solidFill>
              </a:rPr>
              <a:t>of instruction during instructional time and, when feasible, beyond the classroom</a:t>
            </a:r>
            <a:r>
              <a:rPr lang="en-US" altLang="zh-CN" dirty="0"/>
              <a:t>. - See more at: </a:t>
            </a:r>
            <a:r>
              <a:rPr lang="en-US" altLang="zh-CN" dirty="0">
                <a:hlinkClick r:id="rId3"/>
              </a:rPr>
              <a:t>http://</a:t>
            </a:r>
            <a:r>
              <a:rPr lang="en-US" altLang="zh-CN" dirty="0" err="1">
                <a:hlinkClick r:id="rId3"/>
              </a:rPr>
              <a:t>www.actfl.org</a:t>
            </a:r>
            <a:r>
              <a:rPr lang="en-US" altLang="zh-CN" dirty="0">
                <a:hlinkClick r:id="rId3"/>
              </a:rPr>
              <a:t>/news/position-statements/use-the-target-language-the-classroom-0#sthash.G6fYIHj5.dpuf</a:t>
            </a:r>
            <a:endParaRPr lang="en-US" altLang="zh-TW" dirty="0"/>
          </a:p>
          <a:p>
            <a:endParaRPr lang="en-US" altLang="zh-TW" dirty="0">
              <a:solidFill>
                <a:srgbClr val="FF0000"/>
              </a:solidFill>
            </a:endParaRPr>
          </a:p>
          <a:p>
            <a:endParaRPr lang="en-US" altLang="zh-TW" dirty="0"/>
          </a:p>
          <a:p>
            <a:endParaRPr lang="en-US" altLang="zh-TW" dirty="0"/>
          </a:p>
          <a:p>
            <a:pPr lvl="1"/>
            <a:endParaRPr lang="en-US" dirty="0"/>
          </a:p>
          <a:p>
            <a:pPr lvl="1"/>
            <a:endParaRPr lang="en-US" sz="3200" dirty="0">
              <a:solidFill>
                <a:srgbClr val="FF0000"/>
              </a:solidFill>
            </a:endParaRPr>
          </a:p>
        </p:txBody>
      </p:sp>
      <p:pic>
        <p:nvPicPr>
          <p:cNvPr id="4" name="Picture 3"/>
          <p:cNvPicPr>
            <a:picLocks noChangeAspect="1"/>
          </p:cNvPicPr>
          <p:nvPr/>
        </p:nvPicPr>
        <p:blipFill>
          <a:blip r:embed="rId4"/>
          <a:stretch>
            <a:fillRect/>
          </a:stretch>
        </p:blipFill>
        <p:spPr>
          <a:xfrm>
            <a:off x="4701880" y="1417638"/>
            <a:ext cx="3712045" cy="2535516"/>
          </a:xfrm>
          <a:prstGeom prst="rect">
            <a:avLst/>
          </a:prstGeom>
        </p:spPr>
      </p:pic>
    </p:spTree>
    <p:extLst>
      <p:ext uri="{BB962C8B-B14F-4D97-AF65-F5344CB8AC3E}">
        <p14:creationId xmlns:p14="http://schemas.microsoft.com/office/powerpoint/2010/main" val="2703542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dirty="0" smtClean="0">
                <a:latin typeface="BiauKai"/>
                <a:ea typeface="BiauKai"/>
                <a:cs typeface="BiauKai"/>
              </a:rPr>
              <a:t>要是文化內容太過複雜</a:t>
            </a:r>
            <a:r>
              <a:rPr lang="en-US" altLang="zh-TW" dirty="0" smtClean="0">
                <a:latin typeface="BiauKai"/>
                <a:ea typeface="BiauKai"/>
                <a:cs typeface="BiauKai"/>
              </a:rPr>
              <a:t>, </a:t>
            </a:r>
            <a:r>
              <a:rPr lang="zh-TW" altLang="en-US" dirty="0" smtClean="0">
                <a:latin typeface="BiauKai"/>
                <a:ea typeface="BiauKai"/>
                <a:cs typeface="BiauKai"/>
              </a:rPr>
              <a:t>怎麼辦？</a:t>
            </a:r>
            <a:r>
              <a:rPr lang="en-US" altLang="zh-TW" dirty="0" smtClean="0">
                <a:latin typeface="BiauKai"/>
                <a:ea typeface="BiauKai"/>
                <a:cs typeface="BiauKai"/>
              </a:rPr>
              <a:t> </a:t>
            </a:r>
            <a:endParaRPr lang="en-US" dirty="0">
              <a:latin typeface="BiauKai"/>
              <a:ea typeface="BiauKai"/>
              <a:cs typeface="BiauKai"/>
            </a:endParaRPr>
          </a:p>
        </p:txBody>
      </p:sp>
      <p:sp>
        <p:nvSpPr>
          <p:cNvPr id="3" name="Content Placeholder 2"/>
          <p:cNvSpPr>
            <a:spLocks noGrp="1"/>
          </p:cNvSpPr>
          <p:nvPr>
            <p:ph idx="1"/>
          </p:nvPr>
        </p:nvSpPr>
        <p:spPr>
          <a:xfrm>
            <a:off x="457200" y="1600200"/>
            <a:ext cx="8686800" cy="4525963"/>
          </a:xfrm>
        </p:spPr>
        <p:txBody>
          <a:bodyPr/>
          <a:lstStyle/>
          <a:p>
            <a:r>
              <a:rPr lang="zh-TW" altLang="en-US" dirty="0" smtClean="0">
                <a:latin typeface="BiauKai"/>
                <a:ea typeface="BiauKai"/>
                <a:cs typeface="BiauKai"/>
              </a:rPr>
              <a:t>簡化語言</a:t>
            </a:r>
            <a:r>
              <a:rPr lang="en-US" altLang="zh-TW" dirty="0">
                <a:latin typeface="BiauKai"/>
                <a:ea typeface="BiauKai"/>
                <a:cs typeface="BiauKai"/>
              </a:rPr>
              <a:t> </a:t>
            </a:r>
            <a:r>
              <a:rPr lang="en-US" altLang="zh-TW" dirty="0" smtClean="0">
                <a:latin typeface="BiauKai"/>
                <a:ea typeface="BiauKai"/>
                <a:cs typeface="BiauKai"/>
              </a:rPr>
              <a:t>(</a:t>
            </a:r>
            <a:r>
              <a:rPr lang="zh-TW" altLang="en-US" dirty="0" smtClean="0">
                <a:latin typeface="BiauKai"/>
                <a:ea typeface="BiauKai"/>
                <a:cs typeface="BiauKai"/>
              </a:rPr>
              <a:t>學生得學會怎麼</a:t>
            </a:r>
            <a:r>
              <a:rPr lang="en-US" altLang="zh-TW" dirty="0" smtClean="0">
                <a:latin typeface="BiauKai"/>
                <a:ea typeface="BiauKai"/>
                <a:cs typeface="BiauKai"/>
              </a:rPr>
              <a:t>negotiate meaning)</a:t>
            </a:r>
          </a:p>
          <a:p>
            <a:r>
              <a:rPr lang="zh-TW" altLang="en-US" dirty="0" smtClean="0">
                <a:latin typeface="BiauKai"/>
                <a:ea typeface="BiauKai"/>
                <a:cs typeface="BiauKai"/>
              </a:rPr>
              <a:t>佈置英文作業</a:t>
            </a:r>
            <a:endParaRPr lang="en-US" dirty="0">
              <a:latin typeface="BiauKai"/>
              <a:ea typeface="BiauKai"/>
              <a:cs typeface="BiauKai"/>
            </a:endParaRPr>
          </a:p>
        </p:txBody>
      </p:sp>
      <p:sp>
        <p:nvSpPr>
          <p:cNvPr id="4" name="Rectangle 3"/>
          <p:cNvSpPr/>
          <p:nvPr/>
        </p:nvSpPr>
        <p:spPr>
          <a:xfrm>
            <a:off x="1097342" y="2994306"/>
            <a:ext cx="6904621" cy="1754327"/>
          </a:xfrm>
          <a:prstGeom prst="rect">
            <a:avLst/>
          </a:prstGeom>
        </p:spPr>
        <p:txBody>
          <a:bodyPr wrap="square">
            <a:spAutoFit/>
          </a:bodyPr>
          <a:lstStyle/>
          <a:p>
            <a:r>
              <a:rPr lang="en-US" dirty="0" err="1"/>
              <a:t>L</a:t>
            </a:r>
            <a:r>
              <a:rPr lang="en-US" dirty="0" err="1" smtClean="0"/>
              <a:t>ementi</a:t>
            </a:r>
            <a:r>
              <a:rPr lang="en-US" dirty="0" smtClean="0"/>
              <a:t> suggests, in order to help students gain a richer understanding of cultural perspectives, teachers may want to consider using English for an occasional out-of- class assignment that requires the students to more deeply reflect on  cultural information they learned in class.  </a:t>
            </a:r>
            <a:r>
              <a:rPr lang="en-US" dirty="0"/>
              <a:t> </a:t>
            </a:r>
            <a:r>
              <a:rPr lang="en-US" altLang="zh-TW" dirty="0" smtClean="0">
                <a:solidFill>
                  <a:srgbClr val="0000FF"/>
                </a:solidFill>
              </a:rPr>
              <a:t>http://www.actfl.org/sites/default/files/pdfs/TLE_pdf/TLE_Apr12_Article.pdf</a:t>
            </a:r>
            <a:endParaRPr lang="en-US" dirty="0">
              <a:solidFill>
                <a:srgbClr val="0000FF"/>
              </a:solidFill>
            </a:endParaRPr>
          </a:p>
        </p:txBody>
      </p:sp>
    </p:spTree>
    <p:extLst>
      <p:ext uri="{BB962C8B-B14F-4D97-AF65-F5344CB8AC3E}">
        <p14:creationId xmlns:p14="http://schemas.microsoft.com/office/powerpoint/2010/main" val="2098621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怎麼教文化？</a:t>
            </a:r>
            <a:r>
              <a:rPr lang="en-US" altLang="zh-TW" dirty="0" smtClean="0">
                <a:latin typeface="BiauKai"/>
                <a:ea typeface="BiauKai"/>
                <a:cs typeface="BiauKai"/>
              </a:rPr>
              <a:t> </a:t>
            </a:r>
            <a:endParaRPr lang="en-US" dirty="0">
              <a:latin typeface="BiauKai"/>
              <a:ea typeface="BiauKai"/>
              <a:cs typeface="BiauKai"/>
            </a:endParaRPr>
          </a:p>
        </p:txBody>
      </p:sp>
      <p:sp>
        <p:nvSpPr>
          <p:cNvPr id="3" name="Content Placeholder 2"/>
          <p:cNvSpPr>
            <a:spLocks noGrp="1"/>
          </p:cNvSpPr>
          <p:nvPr>
            <p:ph idx="1"/>
          </p:nvPr>
        </p:nvSpPr>
        <p:spPr>
          <a:xfrm>
            <a:off x="457200" y="1600200"/>
            <a:ext cx="8229600" cy="4525963"/>
          </a:xfrm>
        </p:spPr>
        <p:txBody>
          <a:bodyPr/>
          <a:lstStyle/>
          <a:p>
            <a:pPr marL="0" indent="0">
              <a:buNone/>
            </a:pPr>
            <a:r>
              <a:rPr lang="en-US" altLang="zh-TW" dirty="0" smtClean="0">
                <a:latin typeface="BiauKai"/>
                <a:ea typeface="BiauKai"/>
                <a:cs typeface="BiauKai"/>
              </a:rPr>
              <a:t>2. </a:t>
            </a:r>
            <a:r>
              <a:rPr lang="zh-TW" altLang="en-US" dirty="0" smtClean="0">
                <a:latin typeface="BiauKai"/>
                <a:ea typeface="BiauKai"/>
                <a:cs typeface="BiauKai"/>
              </a:rPr>
              <a:t>適合學生年齡層</a:t>
            </a:r>
            <a:r>
              <a:rPr lang="en-US" altLang="zh-TW" dirty="0" smtClean="0">
                <a:latin typeface="BiauKai"/>
                <a:ea typeface="BiauKai"/>
                <a:cs typeface="BiauKai"/>
              </a:rPr>
              <a:t> </a:t>
            </a:r>
            <a:r>
              <a:rPr lang="zh-TW" altLang="en-US" dirty="0" smtClean="0">
                <a:latin typeface="BiauKai"/>
                <a:ea typeface="BiauKai"/>
                <a:cs typeface="BiauKai"/>
              </a:rPr>
              <a:t>、語言水平－</a:t>
            </a:r>
            <a:r>
              <a:rPr lang="en-US" altLang="zh-TW" dirty="0" smtClean="0">
                <a:latin typeface="BiauKai"/>
                <a:ea typeface="BiauKai"/>
                <a:cs typeface="BiauKai"/>
              </a:rPr>
              <a:t> Ex. </a:t>
            </a:r>
            <a:r>
              <a:rPr lang="zh-TW" altLang="en-US" dirty="0" smtClean="0">
                <a:latin typeface="BiauKai"/>
                <a:ea typeface="BiauKai"/>
                <a:cs typeface="BiauKai"/>
              </a:rPr>
              <a:t>春節</a:t>
            </a:r>
            <a:endParaRPr lang="en-US" dirty="0">
              <a:latin typeface="BiauKai"/>
              <a:ea typeface="BiauKai"/>
              <a:cs typeface="BiauKai"/>
            </a:endParaRPr>
          </a:p>
        </p:txBody>
      </p:sp>
      <p:pic>
        <p:nvPicPr>
          <p:cNvPr id="5" name="Picture 4"/>
          <p:cNvPicPr>
            <a:picLocks noChangeAspect="1"/>
          </p:cNvPicPr>
          <p:nvPr/>
        </p:nvPicPr>
        <p:blipFill>
          <a:blip r:embed="rId3"/>
          <a:stretch>
            <a:fillRect/>
          </a:stretch>
        </p:blipFill>
        <p:spPr>
          <a:xfrm>
            <a:off x="851749" y="3016141"/>
            <a:ext cx="2279990" cy="1504793"/>
          </a:xfrm>
          <a:prstGeom prst="rect">
            <a:avLst/>
          </a:prstGeom>
        </p:spPr>
      </p:pic>
      <p:pic>
        <p:nvPicPr>
          <p:cNvPr id="6" name="Picture 5"/>
          <p:cNvPicPr>
            <a:picLocks noChangeAspect="1"/>
          </p:cNvPicPr>
          <p:nvPr/>
        </p:nvPicPr>
        <p:blipFill>
          <a:blip r:embed="rId4"/>
          <a:stretch>
            <a:fillRect/>
          </a:stretch>
        </p:blipFill>
        <p:spPr>
          <a:xfrm>
            <a:off x="3716395" y="2868193"/>
            <a:ext cx="1979918" cy="1979918"/>
          </a:xfrm>
          <a:prstGeom prst="rect">
            <a:avLst/>
          </a:prstGeom>
        </p:spPr>
      </p:pic>
      <p:pic>
        <p:nvPicPr>
          <p:cNvPr id="7" name="Picture 6"/>
          <p:cNvPicPr>
            <a:picLocks noChangeAspect="1"/>
          </p:cNvPicPr>
          <p:nvPr/>
        </p:nvPicPr>
        <p:blipFill>
          <a:blip r:embed="rId5"/>
          <a:stretch>
            <a:fillRect/>
          </a:stretch>
        </p:blipFill>
        <p:spPr>
          <a:xfrm>
            <a:off x="6477888" y="3028405"/>
            <a:ext cx="1992603" cy="1492529"/>
          </a:xfrm>
          <a:prstGeom prst="rect">
            <a:avLst/>
          </a:prstGeom>
        </p:spPr>
      </p:pic>
      <p:pic>
        <p:nvPicPr>
          <p:cNvPr id="8" name="Picture 7"/>
          <p:cNvPicPr>
            <a:picLocks noChangeAspect="1"/>
          </p:cNvPicPr>
          <p:nvPr/>
        </p:nvPicPr>
        <p:blipFill>
          <a:blip r:embed="rId6"/>
          <a:stretch>
            <a:fillRect/>
          </a:stretch>
        </p:blipFill>
        <p:spPr>
          <a:xfrm>
            <a:off x="1003708" y="5032101"/>
            <a:ext cx="1758141" cy="1825899"/>
          </a:xfrm>
          <a:prstGeom prst="rect">
            <a:avLst/>
          </a:prstGeom>
        </p:spPr>
      </p:pic>
      <p:pic>
        <p:nvPicPr>
          <p:cNvPr id="9" name="Picture 8"/>
          <p:cNvPicPr>
            <a:picLocks noChangeAspect="1"/>
          </p:cNvPicPr>
          <p:nvPr/>
        </p:nvPicPr>
        <p:blipFill>
          <a:blip r:embed="rId7"/>
          <a:stretch>
            <a:fillRect/>
          </a:stretch>
        </p:blipFill>
        <p:spPr>
          <a:xfrm>
            <a:off x="3454667" y="5032101"/>
            <a:ext cx="2599208" cy="1715477"/>
          </a:xfrm>
          <a:prstGeom prst="rect">
            <a:avLst/>
          </a:prstGeom>
        </p:spPr>
      </p:pic>
      <p:pic>
        <p:nvPicPr>
          <p:cNvPr id="10" name="Picture 9"/>
          <p:cNvPicPr>
            <a:picLocks noChangeAspect="1"/>
          </p:cNvPicPr>
          <p:nvPr/>
        </p:nvPicPr>
        <p:blipFill>
          <a:blip r:embed="rId8"/>
          <a:stretch>
            <a:fillRect/>
          </a:stretch>
        </p:blipFill>
        <p:spPr>
          <a:xfrm>
            <a:off x="6477888" y="5032101"/>
            <a:ext cx="2240213" cy="1605486"/>
          </a:xfrm>
          <a:prstGeom prst="rect">
            <a:avLst/>
          </a:prstGeom>
        </p:spPr>
      </p:pic>
    </p:spTree>
    <p:extLst>
      <p:ext uri="{BB962C8B-B14F-4D97-AF65-F5344CB8AC3E}">
        <p14:creationId xmlns:p14="http://schemas.microsoft.com/office/powerpoint/2010/main" val="1254559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heckerboard(across)">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怎麼教文化？</a:t>
            </a:r>
            <a:r>
              <a:rPr lang="en-US" altLang="zh-TW" dirty="0" smtClean="0">
                <a:latin typeface="BiauKai"/>
                <a:ea typeface="BiauKai"/>
                <a:cs typeface="BiauKai"/>
              </a:rPr>
              <a:t> </a:t>
            </a:r>
            <a:endParaRPr lang="en-US" dirty="0">
              <a:latin typeface="BiauKai"/>
              <a:ea typeface="BiauKai"/>
              <a:cs typeface="BiauKai"/>
            </a:endParaRPr>
          </a:p>
        </p:txBody>
      </p:sp>
      <p:sp>
        <p:nvSpPr>
          <p:cNvPr id="3" name="Content Placeholder 2"/>
          <p:cNvSpPr>
            <a:spLocks noGrp="1"/>
          </p:cNvSpPr>
          <p:nvPr>
            <p:ph idx="1"/>
          </p:nvPr>
        </p:nvSpPr>
        <p:spPr/>
        <p:txBody>
          <a:bodyPr/>
          <a:lstStyle/>
          <a:p>
            <a:pPr marL="0" indent="0">
              <a:buNone/>
            </a:pPr>
            <a:r>
              <a:rPr lang="en-US" altLang="zh-TW" dirty="0" smtClean="0">
                <a:latin typeface="BiauKai"/>
                <a:ea typeface="BiauKai"/>
                <a:cs typeface="BiauKai"/>
              </a:rPr>
              <a:t>2. </a:t>
            </a:r>
            <a:r>
              <a:rPr lang="zh-TW" altLang="en-US" dirty="0" smtClean="0">
                <a:latin typeface="BiauKai"/>
                <a:ea typeface="BiauKai"/>
                <a:cs typeface="BiauKai"/>
              </a:rPr>
              <a:t>適合學生年齡層</a:t>
            </a:r>
            <a:r>
              <a:rPr lang="en-US" altLang="zh-TW" dirty="0" smtClean="0">
                <a:latin typeface="BiauKai"/>
                <a:ea typeface="BiauKai"/>
                <a:cs typeface="BiauKai"/>
              </a:rPr>
              <a:t> </a:t>
            </a:r>
            <a:r>
              <a:rPr lang="zh-TW" altLang="en-US" dirty="0" smtClean="0">
                <a:latin typeface="BiauKai"/>
                <a:ea typeface="BiauKai"/>
                <a:cs typeface="BiauKai"/>
              </a:rPr>
              <a:t>、語言水平－</a:t>
            </a:r>
            <a:r>
              <a:rPr lang="en-US" altLang="zh-TW" dirty="0" smtClean="0">
                <a:latin typeface="BiauKai"/>
                <a:ea typeface="BiauKai"/>
                <a:cs typeface="BiauKai"/>
              </a:rPr>
              <a:t> Ex. </a:t>
            </a:r>
            <a:r>
              <a:rPr lang="zh-TW" altLang="en-US" dirty="0" smtClean="0">
                <a:latin typeface="BiauKai"/>
                <a:ea typeface="BiauKai"/>
                <a:cs typeface="BiauKai"/>
              </a:rPr>
              <a:t>端午節</a:t>
            </a:r>
            <a:endParaRPr lang="en-US" dirty="0">
              <a:latin typeface="BiauKai"/>
              <a:ea typeface="BiauKai"/>
              <a:cs typeface="BiauKai"/>
            </a:endParaRPr>
          </a:p>
        </p:txBody>
      </p:sp>
      <p:pic>
        <p:nvPicPr>
          <p:cNvPr id="11" name="Picture 10"/>
          <p:cNvPicPr>
            <a:picLocks noChangeAspect="1"/>
          </p:cNvPicPr>
          <p:nvPr/>
        </p:nvPicPr>
        <p:blipFill>
          <a:blip r:embed="rId3"/>
          <a:stretch>
            <a:fillRect/>
          </a:stretch>
        </p:blipFill>
        <p:spPr>
          <a:xfrm>
            <a:off x="6375794" y="2569567"/>
            <a:ext cx="1552191" cy="1552191"/>
          </a:xfrm>
          <a:prstGeom prst="rect">
            <a:avLst/>
          </a:prstGeom>
        </p:spPr>
      </p:pic>
      <p:pic>
        <p:nvPicPr>
          <p:cNvPr id="13" name="Picture 12"/>
          <p:cNvPicPr>
            <a:picLocks noChangeAspect="1"/>
          </p:cNvPicPr>
          <p:nvPr/>
        </p:nvPicPr>
        <p:blipFill>
          <a:blip r:embed="rId4"/>
          <a:stretch>
            <a:fillRect/>
          </a:stretch>
        </p:blipFill>
        <p:spPr>
          <a:xfrm>
            <a:off x="3187809" y="2569567"/>
            <a:ext cx="2286569" cy="1425080"/>
          </a:xfrm>
          <a:prstGeom prst="rect">
            <a:avLst/>
          </a:prstGeom>
        </p:spPr>
      </p:pic>
      <p:pic>
        <p:nvPicPr>
          <p:cNvPr id="14" name="Picture 13"/>
          <p:cNvPicPr>
            <a:picLocks noChangeAspect="1"/>
          </p:cNvPicPr>
          <p:nvPr/>
        </p:nvPicPr>
        <p:blipFill>
          <a:blip r:embed="rId5"/>
          <a:stretch>
            <a:fillRect/>
          </a:stretch>
        </p:blipFill>
        <p:spPr>
          <a:xfrm>
            <a:off x="1683565" y="4640733"/>
            <a:ext cx="2083739" cy="1638989"/>
          </a:xfrm>
          <a:prstGeom prst="rect">
            <a:avLst/>
          </a:prstGeom>
        </p:spPr>
      </p:pic>
      <p:pic>
        <p:nvPicPr>
          <p:cNvPr id="15" name="Picture 14"/>
          <p:cNvPicPr>
            <a:picLocks noChangeAspect="1"/>
          </p:cNvPicPr>
          <p:nvPr/>
        </p:nvPicPr>
        <p:blipFill>
          <a:blip r:embed="rId6"/>
          <a:stretch>
            <a:fillRect/>
          </a:stretch>
        </p:blipFill>
        <p:spPr>
          <a:xfrm>
            <a:off x="5227407" y="4677720"/>
            <a:ext cx="2108753" cy="1579530"/>
          </a:xfrm>
          <a:prstGeom prst="rect">
            <a:avLst/>
          </a:prstGeom>
        </p:spPr>
      </p:pic>
      <p:pic>
        <p:nvPicPr>
          <p:cNvPr id="4" name="Picture 3"/>
          <p:cNvPicPr>
            <a:picLocks noChangeAspect="1"/>
          </p:cNvPicPr>
          <p:nvPr/>
        </p:nvPicPr>
        <p:blipFill>
          <a:blip r:embed="rId7"/>
          <a:stretch>
            <a:fillRect/>
          </a:stretch>
        </p:blipFill>
        <p:spPr>
          <a:xfrm>
            <a:off x="457200" y="2569567"/>
            <a:ext cx="2053938" cy="1391863"/>
          </a:xfrm>
          <a:prstGeom prst="rect">
            <a:avLst/>
          </a:prstGeom>
        </p:spPr>
      </p:pic>
    </p:spTree>
    <p:extLst>
      <p:ext uri="{BB962C8B-B14F-4D97-AF65-F5344CB8AC3E}">
        <p14:creationId xmlns:p14="http://schemas.microsoft.com/office/powerpoint/2010/main" val="3094403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怎麼教文化？</a:t>
            </a:r>
            <a:r>
              <a:rPr lang="en-US" altLang="zh-TW" dirty="0" smtClean="0">
                <a:latin typeface="BiauKai"/>
                <a:ea typeface="BiauKai"/>
                <a:cs typeface="BiauKai"/>
              </a:rPr>
              <a:t> </a:t>
            </a:r>
            <a:endParaRPr lang="en-US" dirty="0">
              <a:latin typeface="BiauKai"/>
              <a:ea typeface="BiauKai"/>
              <a:cs typeface="BiauKai"/>
            </a:endParaRPr>
          </a:p>
        </p:txBody>
      </p:sp>
      <p:sp>
        <p:nvSpPr>
          <p:cNvPr id="3" name="Content Placeholder 2"/>
          <p:cNvSpPr>
            <a:spLocks noGrp="1"/>
          </p:cNvSpPr>
          <p:nvPr>
            <p:ph idx="1"/>
          </p:nvPr>
        </p:nvSpPr>
        <p:spPr>
          <a:xfrm>
            <a:off x="457199" y="1600200"/>
            <a:ext cx="8526747" cy="4525963"/>
          </a:xfrm>
        </p:spPr>
        <p:txBody>
          <a:bodyPr/>
          <a:lstStyle/>
          <a:p>
            <a:pPr marL="0" indent="0">
              <a:buNone/>
            </a:pPr>
            <a:r>
              <a:rPr lang="en-US" altLang="zh-TW" dirty="0" smtClean="0">
                <a:latin typeface="BiauKai"/>
                <a:ea typeface="BiauKai"/>
                <a:cs typeface="BiauKai"/>
              </a:rPr>
              <a:t>3. </a:t>
            </a:r>
            <a:r>
              <a:rPr lang="zh-TW" altLang="en-US" dirty="0" smtClean="0">
                <a:latin typeface="BiauKai"/>
                <a:ea typeface="BiauKai"/>
                <a:cs typeface="BiauKai"/>
              </a:rPr>
              <a:t>循序漸進－</a:t>
            </a:r>
            <a:r>
              <a:rPr lang="en-US" altLang="zh-TW" dirty="0" smtClean="0">
                <a:latin typeface="BiauKai"/>
                <a:ea typeface="BiauKai"/>
                <a:cs typeface="BiauKai"/>
              </a:rPr>
              <a:t>Spiral teaching </a:t>
            </a:r>
          </a:p>
          <a:p>
            <a:r>
              <a:rPr lang="zh-TW" altLang="en-US" dirty="0" smtClean="0">
                <a:latin typeface="BiauKai"/>
                <a:ea typeface="BiauKai"/>
                <a:cs typeface="BiauKai"/>
              </a:rPr>
              <a:t>語言水平和文化常識的習得都是螺旋上升的</a:t>
            </a:r>
            <a:endParaRPr lang="en-US" altLang="zh-TW" dirty="0" smtClean="0">
              <a:latin typeface="BiauKai"/>
              <a:ea typeface="BiauKai"/>
              <a:cs typeface="BiauKai"/>
            </a:endParaRPr>
          </a:p>
          <a:p>
            <a:r>
              <a:rPr lang="zh-TW" altLang="en-US" dirty="0" smtClean="0">
                <a:latin typeface="BiauKai"/>
                <a:ea typeface="BiauKai"/>
                <a:cs typeface="BiauKai"/>
              </a:rPr>
              <a:t>避免每年教同樣的東西</a:t>
            </a:r>
            <a:endParaRPr lang="en-US" altLang="zh-TW" dirty="0" smtClean="0">
              <a:latin typeface="BiauKai"/>
              <a:ea typeface="BiauKai"/>
              <a:cs typeface="BiauKai"/>
            </a:endParaRPr>
          </a:p>
          <a:p>
            <a:endParaRPr lang="en-US" dirty="0">
              <a:latin typeface="BiauKai"/>
              <a:ea typeface="BiauKai"/>
              <a:cs typeface="BiauKai"/>
            </a:endParaRPr>
          </a:p>
          <a:p>
            <a:r>
              <a:rPr lang="en-US" altLang="zh-TW" dirty="0" smtClean="0">
                <a:latin typeface="BiauKai"/>
                <a:ea typeface="BiauKai"/>
                <a:cs typeface="BiauKai"/>
              </a:rPr>
              <a:t>Ex.   </a:t>
            </a:r>
            <a:r>
              <a:rPr lang="zh-TW" altLang="en-US" dirty="0" smtClean="0">
                <a:latin typeface="BiauKai"/>
                <a:ea typeface="BiauKai"/>
                <a:cs typeface="BiauKai"/>
              </a:rPr>
              <a:t>春節</a:t>
            </a:r>
            <a:r>
              <a:rPr lang="en-US" altLang="zh-TW" dirty="0" smtClean="0">
                <a:latin typeface="BiauKai"/>
                <a:ea typeface="BiauKai"/>
                <a:cs typeface="BiauKai"/>
              </a:rPr>
              <a:t> </a:t>
            </a:r>
          </a:p>
          <a:p>
            <a:pPr lvl="2"/>
            <a:endParaRPr lang="en-US" dirty="0">
              <a:latin typeface="BiauKai"/>
              <a:ea typeface="BiauKai"/>
              <a:cs typeface="BiauKai"/>
            </a:endParaRPr>
          </a:p>
        </p:txBody>
      </p:sp>
      <p:pic>
        <p:nvPicPr>
          <p:cNvPr id="4" name="Picture 3"/>
          <p:cNvPicPr>
            <a:picLocks noChangeAspect="1"/>
          </p:cNvPicPr>
          <p:nvPr/>
        </p:nvPicPr>
        <p:blipFill>
          <a:blip r:embed="rId3"/>
          <a:stretch>
            <a:fillRect/>
          </a:stretch>
        </p:blipFill>
        <p:spPr>
          <a:xfrm>
            <a:off x="5487460" y="2882414"/>
            <a:ext cx="3199340" cy="2456059"/>
          </a:xfrm>
          <a:prstGeom prst="rect">
            <a:avLst/>
          </a:prstGeom>
        </p:spPr>
      </p:pic>
    </p:spTree>
    <p:extLst>
      <p:ext uri="{BB962C8B-B14F-4D97-AF65-F5344CB8AC3E}">
        <p14:creationId xmlns:p14="http://schemas.microsoft.com/office/powerpoint/2010/main" val="2199373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怎麼教文化？</a:t>
            </a:r>
            <a:r>
              <a:rPr lang="en-US" altLang="zh-TW" dirty="0" smtClean="0">
                <a:latin typeface="BiauKai"/>
                <a:ea typeface="BiauKai"/>
                <a:cs typeface="BiauKai"/>
              </a:rPr>
              <a:t> </a:t>
            </a:r>
            <a:endParaRPr lang="en-US" dirty="0">
              <a:latin typeface="BiauKai"/>
              <a:ea typeface="BiauKai"/>
              <a:cs typeface="BiauKai"/>
            </a:endParaRPr>
          </a:p>
        </p:txBody>
      </p:sp>
      <p:sp>
        <p:nvSpPr>
          <p:cNvPr id="3" name="Content Placeholder 2"/>
          <p:cNvSpPr>
            <a:spLocks noGrp="1"/>
          </p:cNvSpPr>
          <p:nvPr>
            <p:ph idx="1"/>
          </p:nvPr>
        </p:nvSpPr>
        <p:spPr/>
        <p:txBody>
          <a:bodyPr/>
          <a:lstStyle/>
          <a:p>
            <a:pPr marL="0" indent="0">
              <a:buNone/>
            </a:pPr>
            <a:r>
              <a:rPr lang="en-US" altLang="zh-TW" dirty="0"/>
              <a:t>4</a:t>
            </a:r>
            <a:r>
              <a:rPr lang="en-US" altLang="zh-TW" dirty="0" smtClean="0"/>
              <a:t>. </a:t>
            </a:r>
            <a:r>
              <a:rPr lang="zh-TW" altLang="en-US" dirty="0" smtClean="0">
                <a:latin typeface="BiauKai"/>
                <a:ea typeface="BiauKai"/>
                <a:cs typeface="BiauKai"/>
              </a:rPr>
              <a:t>比較</a:t>
            </a:r>
            <a:endParaRPr lang="en-US" altLang="zh-TW" dirty="0" smtClean="0">
              <a:latin typeface="BiauKai"/>
              <a:ea typeface="BiauKai"/>
              <a:cs typeface="BiauKai"/>
            </a:endParaRPr>
          </a:p>
          <a:p>
            <a:pPr marL="0" indent="0">
              <a:buNone/>
            </a:pPr>
            <a:r>
              <a:rPr lang="en-US" altLang="zh-TW" dirty="0">
                <a:latin typeface="BiauKai"/>
                <a:ea typeface="BiauKai"/>
                <a:cs typeface="BiauKai"/>
              </a:rPr>
              <a:t>	</a:t>
            </a:r>
            <a:endParaRPr lang="en-US" dirty="0">
              <a:latin typeface="BiauKai"/>
              <a:ea typeface="BiauKai"/>
              <a:cs typeface="BiauKai"/>
            </a:endParaRPr>
          </a:p>
        </p:txBody>
      </p:sp>
      <p:pic>
        <p:nvPicPr>
          <p:cNvPr id="4" name="Picture 3"/>
          <p:cNvPicPr>
            <a:picLocks noChangeAspect="1"/>
          </p:cNvPicPr>
          <p:nvPr/>
        </p:nvPicPr>
        <p:blipFill>
          <a:blip r:embed="rId3"/>
          <a:stretch>
            <a:fillRect/>
          </a:stretch>
        </p:blipFill>
        <p:spPr>
          <a:xfrm>
            <a:off x="2549747" y="1417638"/>
            <a:ext cx="3828443" cy="3914669"/>
          </a:xfrm>
          <a:prstGeom prst="rect">
            <a:avLst/>
          </a:prstGeom>
        </p:spPr>
      </p:pic>
    </p:spTree>
    <p:extLst>
      <p:ext uri="{BB962C8B-B14F-4D97-AF65-F5344CB8AC3E}">
        <p14:creationId xmlns:p14="http://schemas.microsoft.com/office/powerpoint/2010/main" val="1049274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文化</a:t>
            </a:r>
            <a:endParaRPr lang="en-US" dirty="0">
              <a:latin typeface="BiauKai"/>
              <a:ea typeface="BiauKai"/>
              <a:cs typeface="BiauKai"/>
            </a:endParaRPr>
          </a:p>
        </p:txBody>
      </p:sp>
      <p:sp>
        <p:nvSpPr>
          <p:cNvPr id="3" name="Content Placeholder 2"/>
          <p:cNvSpPr>
            <a:spLocks noGrp="1"/>
          </p:cNvSpPr>
          <p:nvPr>
            <p:ph idx="1"/>
          </p:nvPr>
        </p:nvSpPr>
        <p:spPr/>
        <p:txBody>
          <a:bodyPr/>
          <a:lstStyle/>
          <a:p>
            <a:r>
              <a:rPr lang="zh-TW" altLang="en-US" dirty="0" smtClean="0">
                <a:latin typeface="BiauKai"/>
                <a:ea typeface="BiauKai"/>
                <a:cs typeface="BiauKai"/>
              </a:rPr>
              <a:t>喜福會</a:t>
            </a:r>
            <a:r>
              <a:rPr lang="zh-TW" altLang="en-US" dirty="0" smtClean="0">
                <a:latin typeface="BiauKai"/>
                <a:ea typeface="BiauKai"/>
                <a:cs typeface="BiauKai"/>
              </a:rPr>
              <a:t>（</a:t>
            </a:r>
            <a:r>
              <a:rPr lang="en-US" altLang="zh-TW" dirty="0" smtClean="0">
                <a:latin typeface="BiauKai"/>
                <a:ea typeface="BiauKai"/>
                <a:cs typeface="BiauKai"/>
              </a:rPr>
              <a:t>Joy Luck Club</a:t>
            </a:r>
            <a:r>
              <a:rPr lang="zh-TW" altLang="en-US" dirty="0" smtClean="0">
                <a:latin typeface="BiauKai"/>
                <a:ea typeface="BiauKai"/>
                <a:cs typeface="BiauKai"/>
              </a:rPr>
              <a:t>）</a:t>
            </a:r>
            <a:endParaRPr lang="en-US" dirty="0">
              <a:latin typeface="BiauKai"/>
              <a:ea typeface="BiauKai"/>
              <a:cs typeface="BiauKai"/>
            </a:endParaRPr>
          </a:p>
        </p:txBody>
      </p:sp>
      <p:pic>
        <p:nvPicPr>
          <p:cNvPr id="4" name="The Joy Luck Club - Meet the Paren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6900" y="2524418"/>
            <a:ext cx="5410200" cy="2844800"/>
          </a:xfrm>
          <a:prstGeom prst="rect">
            <a:avLst/>
          </a:prstGeom>
        </p:spPr>
      </p:pic>
    </p:spTree>
    <p:extLst>
      <p:ext uri="{BB962C8B-B14F-4D97-AF65-F5344CB8AC3E}">
        <p14:creationId xmlns:p14="http://schemas.microsoft.com/office/powerpoint/2010/main" val="28975349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怎麼教文化？</a:t>
            </a:r>
            <a:r>
              <a:rPr lang="en-US" altLang="zh-TW" dirty="0" smtClean="0">
                <a:latin typeface="BiauKai"/>
                <a:ea typeface="BiauKai"/>
                <a:cs typeface="BiauKai"/>
              </a:rPr>
              <a:t> </a:t>
            </a:r>
            <a:endParaRPr lang="en-US" dirty="0">
              <a:latin typeface="BiauKai"/>
              <a:ea typeface="BiauKai"/>
              <a:cs typeface="BiauKai"/>
            </a:endParaRPr>
          </a:p>
        </p:txBody>
      </p:sp>
      <p:sp>
        <p:nvSpPr>
          <p:cNvPr id="3" name="Content Placeholder 2"/>
          <p:cNvSpPr>
            <a:spLocks noGrp="1"/>
          </p:cNvSpPr>
          <p:nvPr>
            <p:ph idx="1"/>
          </p:nvPr>
        </p:nvSpPr>
        <p:spPr/>
        <p:txBody>
          <a:bodyPr/>
          <a:lstStyle/>
          <a:p>
            <a:pPr marL="0" indent="0">
              <a:buNone/>
            </a:pPr>
            <a:r>
              <a:rPr lang="en-US" altLang="zh-TW" dirty="0"/>
              <a:t>4</a:t>
            </a:r>
            <a:r>
              <a:rPr lang="en-US" altLang="zh-TW" dirty="0" smtClean="0"/>
              <a:t>. </a:t>
            </a:r>
            <a:r>
              <a:rPr lang="zh-TW" altLang="en-US" dirty="0" smtClean="0">
                <a:latin typeface="BiauKai"/>
                <a:ea typeface="BiauKai"/>
                <a:cs typeface="BiauKai"/>
              </a:rPr>
              <a:t>比較</a:t>
            </a:r>
            <a:endParaRPr lang="en-US" altLang="zh-TW" dirty="0" smtClean="0">
              <a:latin typeface="BiauKai"/>
              <a:ea typeface="BiauKai"/>
              <a:cs typeface="BiauKai"/>
            </a:endParaRPr>
          </a:p>
          <a:p>
            <a:pPr marL="0" indent="0">
              <a:buNone/>
            </a:pPr>
            <a:r>
              <a:rPr lang="en-US" altLang="zh-TW" dirty="0">
                <a:latin typeface="BiauKai"/>
                <a:ea typeface="BiauKai"/>
                <a:cs typeface="BiauKai"/>
              </a:rPr>
              <a:t>	</a:t>
            </a:r>
            <a:r>
              <a:rPr lang="en-US" altLang="zh-TW" dirty="0" smtClean="0"/>
              <a:t> “</a:t>
            </a:r>
            <a:r>
              <a:rPr lang="en-US" altLang="zh-TW" dirty="0" smtClean="0"/>
              <a:t>We are very much alike!” vs. “Jeez</a:t>
            </a:r>
            <a:r>
              <a:rPr lang="zh-TW" altLang="en-US" dirty="0" smtClean="0"/>
              <a:t>！</a:t>
            </a:r>
            <a:r>
              <a:rPr lang="en-US" altLang="zh-TW" dirty="0" smtClean="0"/>
              <a:t> That’s so weird.”  </a:t>
            </a:r>
          </a:p>
          <a:p>
            <a:pPr marL="0" indent="0">
              <a:buNone/>
            </a:pPr>
            <a:r>
              <a:rPr lang="en-US" altLang="zh-TW" dirty="0"/>
              <a:t>	</a:t>
            </a:r>
            <a:r>
              <a:rPr lang="zh-TW" altLang="en-US" dirty="0" smtClean="0">
                <a:latin typeface="BiauKai"/>
                <a:ea typeface="BiauKai"/>
                <a:cs typeface="BiauKai"/>
              </a:rPr>
              <a:t>比較不</a:t>
            </a:r>
            <a:r>
              <a:rPr lang="zh-TW" altLang="en-US" dirty="0" smtClean="0">
                <a:latin typeface="BiauKai"/>
                <a:ea typeface="BiauKai"/>
                <a:cs typeface="BiauKai"/>
              </a:rPr>
              <a:t>應只是</a:t>
            </a:r>
            <a:r>
              <a:rPr lang="zh-TW" altLang="en-US" dirty="0" smtClean="0">
                <a:latin typeface="BiauKai"/>
                <a:ea typeface="BiauKai"/>
                <a:cs typeface="BiauKai"/>
              </a:rPr>
              <a:t>為了凸顯</a:t>
            </a:r>
            <a:r>
              <a:rPr lang="zh-TW" altLang="en-US" dirty="0" smtClean="0">
                <a:latin typeface="BiauKai"/>
                <a:ea typeface="BiauKai"/>
                <a:cs typeface="BiauKai"/>
              </a:rPr>
              <a:t>差異，</a:t>
            </a:r>
            <a:r>
              <a:rPr lang="en-US" altLang="zh-TW" dirty="0" smtClean="0">
                <a:latin typeface="BiauKai"/>
                <a:ea typeface="BiauKai"/>
                <a:cs typeface="BiauKai"/>
              </a:rPr>
              <a:t> </a:t>
            </a:r>
            <a:r>
              <a:rPr lang="zh-TW" altLang="en-US" dirty="0" smtClean="0">
                <a:latin typeface="BiauKai"/>
                <a:ea typeface="BiauKai"/>
                <a:cs typeface="BiauKai"/>
              </a:rPr>
              <a:t>而是尋求共通點，進而認同兩方文化的存在</a:t>
            </a:r>
            <a:r>
              <a:rPr lang="zh-TW" altLang="en-US" dirty="0" smtClean="0">
                <a:latin typeface="BiauKai"/>
                <a:ea typeface="BiauKai"/>
                <a:cs typeface="BiauKai"/>
              </a:rPr>
              <a:t>。</a:t>
            </a:r>
            <a:endParaRPr lang="en-US" altLang="zh-TW" dirty="0" smtClean="0">
              <a:latin typeface="BiauKai"/>
              <a:ea typeface="BiauKai"/>
              <a:cs typeface="BiauKai"/>
            </a:endParaRPr>
          </a:p>
          <a:p>
            <a:pPr marL="0" indent="0">
              <a:buNone/>
            </a:pPr>
            <a:endParaRPr lang="en-US" altLang="zh-TW" dirty="0">
              <a:latin typeface="BiauKai"/>
              <a:ea typeface="BiauKai"/>
              <a:cs typeface="BiauKai"/>
            </a:endParaRPr>
          </a:p>
          <a:p>
            <a:pPr marL="0" indent="0">
              <a:buNone/>
            </a:pPr>
            <a:r>
              <a:rPr lang="en-US" altLang="zh-TW" dirty="0" smtClean="0">
                <a:latin typeface="BiauKai"/>
                <a:ea typeface="BiauKai"/>
                <a:cs typeface="BiauKai"/>
              </a:rPr>
              <a:t>Ex</a:t>
            </a:r>
            <a:r>
              <a:rPr lang="en-US" altLang="zh-TW" dirty="0" smtClean="0">
                <a:latin typeface="BiauKai"/>
                <a:ea typeface="BiauKai"/>
                <a:cs typeface="BiauKai"/>
              </a:rPr>
              <a:t>. </a:t>
            </a:r>
            <a:r>
              <a:rPr lang="zh-TW" altLang="en-US" dirty="0" smtClean="0">
                <a:latin typeface="BiauKai"/>
                <a:ea typeface="BiauKai"/>
                <a:cs typeface="BiauKai"/>
              </a:rPr>
              <a:t>節慶</a:t>
            </a:r>
            <a:endParaRPr lang="en-US" dirty="0">
              <a:latin typeface="BiauKai"/>
              <a:ea typeface="BiauKai"/>
              <a:cs typeface="BiauKai"/>
            </a:endParaRPr>
          </a:p>
        </p:txBody>
      </p:sp>
    </p:spTree>
    <p:extLst>
      <p:ext uri="{BB962C8B-B14F-4D97-AF65-F5344CB8AC3E}">
        <p14:creationId xmlns:p14="http://schemas.microsoft.com/office/powerpoint/2010/main" val="2186345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dirty="0" smtClean="0">
                <a:latin typeface="BiauKai"/>
                <a:ea typeface="BiauKai"/>
                <a:cs typeface="BiauKai"/>
              </a:rPr>
              <a:t>尊重文化</a:t>
            </a:r>
            <a:r>
              <a:rPr lang="zh-TW" altLang="en-US" dirty="0" smtClean="0">
                <a:latin typeface="BiauKai"/>
                <a:ea typeface="BiauKai"/>
                <a:cs typeface="BiauKai"/>
              </a:rPr>
              <a:t>差異</a:t>
            </a:r>
            <a:r>
              <a:rPr lang="zh-TW" altLang="en-US" dirty="0" smtClean="0">
                <a:latin typeface="BiauKai"/>
                <a:ea typeface="BiauKai"/>
                <a:cs typeface="BiauKai"/>
              </a:rPr>
              <a:t>、擁抱多元性</a:t>
            </a:r>
            <a:endParaRPr lang="en-US" dirty="0">
              <a:latin typeface="BiauKai"/>
              <a:ea typeface="BiauKai"/>
              <a:cs typeface="BiauKai"/>
            </a:endParaRPr>
          </a:p>
        </p:txBody>
      </p:sp>
      <p:sp>
        <p:nvSpPr>
          <p:cNvPr id="3" name="Content Placeholder 2"/>
          <p:cNvSpPr>
            <a:spLocks noGrp="1"/>
          </p:cNvSpPr>
          <p:nvPr>
            <p:ph idx="1"/>
          </p:nvPr>
        </p:nvSpPr>
        <p:spPr/>
        <p:txBody>
          <a:bodyPr/>
          <a:lstStyle/>
          <a:p>
            <a:pPr marL="0" indent="0">
              <a:buNone/>
            </a:pPr>
            <a:r>
              <a:rPr lang="en-US" altLang="zh-TW" dirty="0" smtClean="0">
                <a:latin typeface="BiauKai"/>
                <a:ea typeface="BiauKai"/>
                <a:cs typeface="BiauKai"/>
              </a:rPr>
              <a:t> </a:t>
            </a:r>
            <a:r>
              <a:rPr lang="en-US" altLang="zh-TW" dirty="0" smtClean="0">
                <a:latin typeface="BiauKai"/>
                <a:ea typeface="BiauKai"/>
                <a:cs typeface="BiauKai"/>
              </a:rPr>
              <a:t> </a:t>
            </a:r>
            <a:endParaRPr lang="en-US" dirty="0">
              <a:latin typeface="BiauKai"/>
              <a:ea typeface="BiauKai"/>
              <a:cs typeface="BiauKai"/>
            </a:endParaRPr>
          </a:p>
        </p:txBody>
      </p:sp>
      <p:pic>
        <p:nvPicPr>
          <p:cNvPr id="4" name="Picture 3"/>
          <p:cNvPicPr>
            <a:picLocks noChangeAspect="1"/>
          </p:cNvPicPr>
          <p:nvPr/>
        </p:nvPicPr>
        <p:blipFill>
          <a:blip r:embed="rId3"/>
          <a:stretch>
            <a:fillRect/>
          </a:stretch>
        </p:blipFill>
        <p:spPr>
          <a:xfrm>
            <a:off x="0" y="1142785"/>
            <a:ext cx="8872053" cy="4983378"/>
          </a:xfrm>
          <a:prstGeom prst="rect">
            <a:avLst/>
          </a:prstGeom>
        </p:spPr>
      </p:pic>
    </p:spTree>
    <p:extLst>
      <p:ext uri="{BB962C8B-B14F-4D97-AF65-F5344CB8AC3E}">
        <p14:creationId xmlns:p14="http://schemas.microsoft.com/office/powerpoint/2010/main" val="2295472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Reference</a:t>
            </a:r>
            <a:endParaRPr lang="en-US" dirty="0"/>
          </a:p>
        </p:txBody>
      </p:sp>
      <p:sp>
        <p:nvSpPr>
          <p:cNvPr id="3" name="Content Placeholder 2"/>
          <p:cNvSpPr>
            <a:spLocks noGrp="1"/>
          </p:cNvSpPr>
          <p:nvPr>
            <p:ph idx="1"/>
          </p:nvPr>
        </p:nvSpPr>
        <p:spPr/>
        <p:txBody>
          <a:bodyPr>
            <a:normAutofit/>
          </a:bodyPr>
          <a:lstStyle/>
          <a:p>
            <a:r>
              <a:rPr lang="en-US" sz="1800" dirty="0">
                <a:hlinkClick r:id="rId2"/>
              </a:rPr>
              <a:t>http://www.pictllp.eu/download/en/teaching-material/3_PICT-teaching_The-Iceberg-</a:t>
            </a:r>
            <a:r>
              <a:rPr lang="en-US" sz="1800" dirty="0" smtClean="0">
                <a:hlinkClick r:id="rId2"/>
              </a:rPr>
              <a:t>Theory.pdf</a:t>
            </a:r>
            <a:endParaRPr lang="en-US" sz="1800" dirty="0" smtClean="0"/>
          </a:p>
          <a:p>
            <a:r>
              <a:rPr lang="en-US" altLang="zh-CN" sz="1800" dirty="0"/>
              <a:t>http://</a:t>
            </a:r>
            <a:r>
              <a:rPr lang="en-US" altLang="zh-CN" sz="1800" dirty="0" err="1"/>
              <a:t>www.actfl.org</a:t>
            </a:r>
            <a:r>
              <a:rPr lang="en-US" altLang="zh-CN" sz="1800" dirty="0"/>
              <a:t>/news/position-statements/global-competence-position-statement</a:t>
            </a:r>
          </a:p>
          <a:p>
            <a:endParaRPr lang="en-US" sz="1800" dirty="0" smtClean="0"/>
          </a:p>
          <a:p>
            <a:endParaRPr lang="en-US" sz="1800" dirty="0" smtClean="0"/>
          </a:p>
          <a:p>
            <a:endParaRPr lang="en-US" sz="1800" dirty="0"/>
          </a:p>
        </p:txBody>
      </p:sp>
    </p:spTree>
    <p:extLst>
      <p:ext uri="{BB962C8B-B14F-4D97-AF65-F5344CB8AC3E}">
        <p14:creationId xmlns:p14="http://schemas.microsoft.com/office/powerpoint/2010/main" val="9148584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Culture Competence</a:t>
            </a:r>
            <a:endParaRPr lang="en-US" dirty="0"/>
          </a:p>
        </p:txBody>
      </p:sp>
      <p:sp>
        <p:nvSpPr>
          <p:cNvPr id="3" name="Content Placeholder 2"/>
          <p:cNvSpPr>
            <a:spLocks noGrp="1"/>
          </p:cNvSpPr>
          <p:nvPr>
            <p:ph idx="1"/>
          </p:nvPr>
        </p:nvSpPr>
        <p:spPr/>
        <p:txBody>
          <a:bodyPr/>
          <a:lstStyle/>
          <a:p>
            <a:r>
              <a:rPr lang="en-US" dirty="0" smtClean="0">
                <a:latin typeface="BiauKai"/>
                <a:ea typeface="BiauKai"/>
                <a:cs typeface="BiauKai"/>
              </a:rPr>
              <a:t>Culture competence </a:t>
            </a:r>
            <a:r>
              <a:rPr lang="zh-TW" altLang="en-US" dirty="0" smtClean="0">
                <a:latin typeface="BiauKai"/>
                <a:ea typeface="BiauKai"/>
                <a:cs typeface="BiauKai"/>
              </a:rPr>
              <a:t>的不足，</a:t>
            </a:r>
            <a:r>
              <a:rPr lang="en-US" altLang="zh-TW" dirty="0">
                <a:latin typeface="BiauKai"/>
                <a:ea typeface="BiauKai"/>
                <a:cs typeface="BiauKai"/>
              </a:rPr>
              <a:t> </a:t>
            </a:r>
            <a:r>
              <a:rPr lang="zh-TW" altLang="en-US" dirty="0" smtClean="0">
                <a:latin typeface="BiauKai"/>
                <a:ea typeface="BiauKai"/>
                <a:cs typeface="BiauKai"/>
              </a:rPr>
              <a:t>造成人際之間可大可小的誤會。</a:t>
            </a:r>
            <a:endParaRPr lang="en-US" altLang="zh-TW" dirty="0">
              <a:latin typeface="BiauKai"/>
              <a:ea typeface="BiauKai"/>
              <a:cs typeface="BiauKai"/>
            </a:endParaRPr>
          </a:p>
          <a:p>
            <a:r>
              <a:rPr lang="en-US" altLang="zh-TW" dirty="0" smtClean="0">
                <a:latin typeface="BiauKai"/>
                <a:ea typeface="BiauKai"/>
                <a:cs typeface="BiauKai"/>
              </a:rPr>
              <a:t>Intercultural competence </a:t>
            </a:r>
            <a:r>
              <a:rPr lang="zh-TW" altLang="en-US" dirty="0" smtClean="0">
                <a:latin typeface="BiauKai"/>
                <a:ea typeface="BiauKai"/>
                <a:cs typeface="BiauKai"/>
              </a:rPr>
              <a:t>在現今社會的重要性是無庸置疑的</a:t>
            </a:r>
            <a:r>
              <a:rPr lang="zh-TW" altLang="en-US" dirty="0" smtClean="0">
                <a:latin typeface="BiauKai"/>
                <a:ea typeface="BiauKai"/>
                <a:cs typeface="BiauKai"/>
              </a:rPr>
              <a:t>。</a:t>
            </a:r>
            <a:endParaRPr lang="en-US" altLang="zh-TW" dirty="0" smtClean="0">
              <a:latin typeface="BiauKai"/>
              <a:ea typeface="BiauKai"/>
              <a:cs typeface="BiauKai"/>
            </a:endParaRPr>
          </a:p>
        </p:txBody>
      </p:sp>
    </p:spTree>
    <p:extLst>
      <p:ext uri="{BB962C8B-B14F-4D97-AF65-F5344CB8AC3E}">
        <p14:creationId xmlns:p14="http://schemas.microsoft.com/office/powerpoint/2010/main" val="40480970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ACTFL Global Competence Position Statement, Aug. 2014</a:t>
            </a:r>
            <a:endParaRPr lang="en-US" dirty="0"/>
          </a:p>
        </p:txBody>
      </p:sp>
      <p:sp>
        <p:nvSpPr>
          <p:cNvPr id="3" name="Content Placeholder 2"/>
          <p:cNvSpPr>
            <a:spLocks noGrp="1"/>
          </p:cNvSpPr>
          <p:nvPr>
            <p:ph idx="1"/>
          </p:nvPr>
        </p:nvSpPr>
        <p:spPr/>
        <p:txBody>
          <a:bodyPr>
            <a:normAutofit fontScale="85000" lnSpcReduction="10000"/>
          </a:bodyPr>
          <a:lstStyle/>
          <a:p>
            <a:r>
              <a:rPr lang="en-US" altLang="zh-CN" sz="2000" dirty="0"/>
              <a:t>Global competence is vital to successful interactions among diverse groups of people locally, nationally, and internationally. This diversity continues to grow as people move from city to city and country to country. The need to communicate with someone of a different language or culture may arise at any time; knowing more than one language </a:t>
            </a:r>
            <a:r>
              <a:rPr lang="en-US" altLang="zh-CN" sz="2000" dirty="0">
                <a:solidFill>
                  <a:srgbClr val="FF0000"/>
                </a:solidFill>
              </a:rPr>
              <a:t>prepares</a:t>
            </a:r>
            <a:r>
              <a:rPr lang="en-US" altLang="zh-CN" sz="2000" dirty="0"/>
              <a:t> one </a:t>
            </a:r>
            <a:r>
              <a:rPr lang="en-US" altLang="zh-CN" sz="2000" dirty="0">
                <a:solidFill>
                  <a:srgbClr val="FF0000"/>
                </a:solidFill>
              </a:rPr>
              <a:t>to know how, when, and why to say what to whom</a:t>
            </a:r>
            <a:r>
              <a:rPr lang="en-US" altLang="zh-CN" sz="2000" dirty="0" smtClean="0">
                <a:solidFill>
                  <a:srgbClr val="FF0000"/>
                </a:solidFill>
              </a:rPr>
              <a:t>.</a:t>
            </a:r>
          </a:p>
          <a:p>
            <a:endParaRPr lang="en-US" altLang="zh-CN" sz="2000" dirty="0">
              <a:solidFill>
                <a:srgbClr val="FF0000"/>
              </a:solidFill>
            </a:endParaRPr>
          </a:p>
          <a:p>
            <a:r>
              <a:rPr lang="en-US" altLang="zh-CN" sz="2000" dirty="0">
                <a:solidFill>
                  <a:srgbClr val="FF0000"/>
                </a:solidFill>
              </a:rPr>
              <a:t>Global competence is a critical component of education in the 21st century,</a:t>
            </a:r>
            <a:r>
              <a:rPr lang="en-US" altLang="zh-CN" sz="2000" dirty="0"/>
              <a:t> as reflected in national initiatives focused on literacy and STEM at the PK-12 level and included in the essential learning outcomes of the Liberal Education and America’s Promise (LEAP) program of the Association of American Colleges and Universities (AAC&amp;U). </a:t>
            </a:r>
            <a:endParaRPr lang="en-US" altLang="zh-CN" sz="2000" dirty="0" smtClean="0"/>
          </a:p>
          <a:p>
            <a:pPr marL="0" indent="0">
              <a:buNone/>
            </a:pPr>
            <a:endParaRPr lang="en-US" altLang="zh-CN" sz="2000" dirty="0" smtClean="0"/>
          </a:p>
          <a:p>
            <a:r>
              <a:rPr lang="en-US" altLang="zh-CN" sz="2000" dirty="0"/>
              <a:t>Individuals will follow different pathways to reach global competence. </a:t>
            </a:r>
            <a:r>
              <a:rPr lang="en-US" altLang="zh-CN" sz="2000" dirty="0">
                <a:solidFill>
                  <a:srgbClr val="FF0000"/>
                </a:solidFill>
              </a:rPr>
              <a:t>Developing global competence is a process that needs to be embedded </a:t>
            </a:r>
            <a:r>
              <a:rPr lang="en-US" altLang="zh-CN" sz="2000" i="1" u="sng" dirty="0">
                <a:solidFill>
                  <a:srgbClr val="FF0000"/>
                </a:solidFill>
                <a:latin typeface="Apple Chancery"/>
                <a:cs typeface="Apple Chancery"/>
              </a:rPr>
              <a:t>in learning experiences in languages and all subject areas </a:t>
            </a:r>
            <a:r>
              <a:rPr lang="en-US" altLang="zh-CN" sz="2000" dirty="0">
                <a:solidFill>
                  <a:srgbClr val="FF0000"/>
                </a:solidFill>
              </a:rPr>
              <a:t>from prekindergarten through postsecondary. </a:t>
            </a:r>
            <a:endParaRPr lang="en-US" altLang="zh-CN" sz="2000" dirty="0" smtClean="0">
              <a:solidFill>
                <a:srgbClr val="FF0000"/>
              </a:solidFill>
            </a:endParaRPr>
          </a:p>
          <a:p>
            <a:endParaRPr lang="en-US" altLang="zh-CN" sz="2000" dirty="0">
              <a:solidFill>
                <a:srgbClr val="FF0000"/>
              </a:solidFill>
            </a:endParaRPr>
          </a:p>
          <a:p>
            <a:r>
              <a:rPr lang="en-US" altLang="zh-CN" sz="1400" dirty="0" smtClean="0">
                <a:solidFill>
                  <a:srgbClr val="0000FF"/>
                </a:solidFill>
              </a:rPr>
              <a:t>http</a:t>
            </a:r>
            <a:r>
              <a:rPr lang="en-US" altLang="zh-CN" sz="1400" dirty="0">
                <a:solidFill>
                  <a:srgbClr val="0000FF"/>
                </a:solidFill>
              </a:rPr>
              <a:t>://</a:t>
            </a:r>
            <a:r>
              <a:rPr lang="en-US" altLang="zh-CN" sz="1400" dirty="0" err="1">
                <a:solidFill>
                  <a:srgbClr val="0000FF"/>
                </a:solidFill>
              </a:rPr>
              <a:t>www.actfl.org</a:t>
            </a:r>
            <a:r>
              <a:rPr lang="en-US" altLang="zh-CN" sz="1400" dirty="0">
                <a:solidFill>
                  <a:srgbClr val="0000FF"/>
                </a:solidFill>
              </a:rPr>
              <a:t>/news/position-statements/global-competence-position-statement#sthash.a5mCsTcV.dpuf</a:t>
            </a:r>
            <a:endParaRPr lang="en-US" sz="1400" dirty="0">
              <a:solidFill>
                <a:srgbClr val="0000FF"/>
              </a:solidFill>
            </a:endParaRPr>
          </a:p>
        </p:txBody>
      </p:sp>
    </p:spTree>
    <p:extLst>
      <p:ext uri="{BB962C8B-B14F-4D97-AF65-F5344CB8AC3E}">
        <p14:creationId xmlns:p14="http://schemas.microsoft.com/office/powerpoint/2010/main" val="1224025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文化認知和語言</a:t>
            </a:r>
            <a:endParaRPr lang="en-US" dirty="0">
              <a:latin typeface="BiauKai"/>
              <a:ea typeface="BiauKai"/>
              <a:cs typeface="BiauKai"/>
            </a:endParaRPr>
          </a:p>
        </p:txBody>
      </p:sp>
      <p:sp>
        <p:nvSpPr>
          <p:cNvPr id="4" name="Content Placeholder 2"/>
          <p:cNvSpPr>
            <a:spLocks noGrp="1"/>
          </p:cNvSpPr>
          <p:nvPr>
            <p:ph idx="1"/>
          </p:nvPr>
        </p:nvSpPr>
        <p:spPr/>
        <p:txBody>
          <a:bodyPr/>
          <a:lstStyle/>
          <a:p>
            <a:r>
              <a:rPr lang="zh-TW" altLang="en-US" dirty="0" smtClean="0">
                <a:latin typeface="BiauKai"/>
                <a:ea typeface="BiauKai"/>
                <a:cs typeface="BiauKai"/>
              </a:rPr>
              <a:t>文化、語言有密不可分的關係。</a:t>
            </a:r>
            <a:r>
              <a:rPr lang="en-US" altLang="zh-TW" dirty="0" smtClean="0">
                <a:latin typeface="BiauKai"/>
                <a:ea typeface="BiauKai"/>
                <a:cs typeface="BiauKai"/>
              </a:rPr>
              <a:t> </a:t>
            </a:r>
          </a:p>
          <a:p>
            <a:pPr marL="0" indent="0">
              <a:buNone/>
            </a:pPr>
            <a:r>
              <a:rPr lang="en-US" dirty="0" smtClean="0">
                <a:latin typeface="BiauKai"/>
                <a:ea typeface="BiauKai"/>
                <a:cs typeface="BiauKai"/>
              </a:rPr>
              <a:t>	</a:t>
            </a:r>
            <a:r>
              <a:rPr lang="zh-TW" altLang="en-US" dirty="0" smtClean="0">
                <a:latin typeface="BiauKai"/>
                <a:ea typeface="BiauKai"/>
                <a:cs typeface="BiauKai"/>
              </a:rPr>
              <a:t>文化是語言的靈魂、語言是文化體現的載體。</a:t>
            </a:r>
            <a:endParaRPr lang="en-US" dirty="0">
              <a:latin typeface="BiauKai"/>
              <a:ea typeface="BiauKai"/>
              <a:cs typeface="BiauKai"/>
            </a:endParaRPr>
          </a:p>
        </p:txBody>
      </p:sp>
      <p:pic>
        <p:nvPicPr>
          <p:cNvPr id="5" name="Picture 4"/>
          <p:cNvPicPr>
            <a:picLocks noChangeAspect="1"/>
          </p:cNvPicPr>
          <p:nvPr/>
        </p:nvPicPr>
        <p:blipFill>
          <a:blip r:embed="rId3"/>
          <a:stretch>
            <a:fillRect/>
          </a:stretch>
        </p:blipFill>
        <p:spPr>
          <a:xfrm>
            <a:off x="1898046" y="3454704"/>
            <a:ext cx="4544739" cy="2671459"/>
          </a:xfrm>
          <a:prstGeom prst="rect">
            <a:avLst/>
          </a:prstGeom>
        </p:spPr>
      </p:pic>
    </p:spTree>
    <p:extLst>
      <p:ext uri="{BB962C8B-B14F-4D97-AF65-F5344CB8AC3E}">
        <p14:creationId xmlns:p14="http://schemas.microsoft.com/office/powerpoint/2010/main" val="1985795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BiauKai"/>
                <a:ea typeface="BiauKai"/>
                <a:cs typeface="BiauKai"/>
              </a:rPr>
              <a:t>什麼是文化？</a:t>
            </a:r>
            <a:r>
              <a:rPr lang="en-US" altLang="zh-TW" dirty="0" smtClean="0">
                <a:latin typeface="BiauKai"/>
                <a:ea typeface="BiauKai"/>
                <a:cs typeface="BiauKai"/>
              </a:rPr>
              <a:t> </a:t>
            </a:r>
            <a:endParaRPr lang="en-US" dirty="0">
              <a:latin typeface="BiauKai"/>
              <a:ea typeface="BiauKai"/>
              <a:cs typeface="BiauKai"/>
            </a:endParaRPr>
          </a:p>
        </p:txBody>
      </p:sp>
      <p:pic>
        <p:nvPicPr>
          <p:cNvPr id="4" name="Content Placeholder 3"/>
          <p:cNvPicPr>
            <a:picLocks noGrp="1" noChangeAspect="1"/>
          </p:cNvPicPr>
          <p:nvPr>
            <p:ph idx="1"/>
          </p:nvPr>
        </p:nvPicPr>
        <p:blipFill rotWithShape="1">
          <a:blip r:embed="rId3"/>
          <a:srcRect l="-1733" t="19530" r="-2286" b="19943"/>
          <a:stretch/>
        </p:blipFill>
        <p:spPr>
          <a:xfrm>
            <a:off x="3073744" y="1417638"/>
            <a:ext cx="5851164" cy="2315734"/>
          </a:xfrm>
        </p:spPr>
      </p:pic>
      <p:pic>
        <p:nvPicPr>
          <p:cNvPr id="7" name="Picture 6"/>
          <p:cNvPicPr>
            <a:picLocks noChangeAspect="1"/>
          </p:cNvPicPr>
          <p:nvPr/>
        </p:nvPicPr>
        <p:blipFill>
          <a:blip r:embed="rId4"/>
          <a:stretch>
            <a:fillRect/>
          </a:stretch>
        </p:blipFill>
        <p:spPr>
          <a:xfrm>
            <a:off x="303072" y="3738342"/>
            <a:ext cx="2228685" cy="2228685"/>
          </a:xfrm>
          <a:prstGeom prst="rect">
            <a:avLst/>
          </a:prstGeom>
        </p:spPr>
      </p:pic>
      <p:pic>
        <p:nvPicPr>
          <p:cNvPr id="8" name="Picture 7"/>
          <p:cNvPicPr>
            <a:picLocks noChangeAspect="1"/>
          </p:cNvPicPr>
          <p:nvPr/>
        </p:nvPicPr>
        <p:blipFill>
          <a:blip r:embed="rId5"/>
          <a:stretch>
            <a:fillRect/>
          </a:stretch>
        </p:blipFill>
        <p:spPr>
          <a:xfrm>
            <a:off x="5432408" y="4064000"/>
            <a:ext cx="3492500" cy="2324100"/>
          </a:xfrm>
          <a:prstGeom prst="rect">
            <a:avLst/>
          </a:prstGeom>
        </p:spPr>
      </p:pic>
      <p:pic>
        <p:nvPicPr>
          <p:cNvPr id="9" name="Picture 8"/>
          <p:cNvPicPr>
            <a:picLocks noChangeAspect="1"/>
          </p:cNvPicPr>
          <p:nvPr/>
        </p:nvPicPr>
        <p:blipFill>
          <a:blip r:embed="rId6"/>
          <a:stretch>
            <a:fillRect/>
          </a:stretch>
        </p:blipFill>
        <p:spPr>
          <a:xfrm>
            <a:off x="381000" y="1417638"/>
            <a:ext cx="2150757" cy="1610992"/>
          </a:xfrm>
          <a:prstGeom prst="rect">
            <a:avLst/>
          </a:prstGeom>
        </p:spPr>
      </p:pic>
    </p:spTree>
    <p:extLst>
      <p:ext uri="{BB962C8B-B14F-4D97-AF65-F5344CB8AC3E}">
        <p14:creationId xmlns:p14="http://schemas.microsoft.com/office/powerpoint/2010/main" val="1137108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36745" b="-36745"/>
          <a:stretch>
            <a:fillRect/>
          </a:stretch>
        </p:blipFill>
        <p:spPr>
          <a:xfrm>
            <a:off x="656389" y="1735077"/>
            <a:ext cx="7585038" cy="4171479"/>
          </a:xfrm>
        </p:spPr>
      </p:pic>
    </p:spTree>
    <p:extLst>
      <p:ext uri="{BB962C8B-B14F-4D97-AF65-F5344CB8AC3E}">
        <p14:creationId xmlns:p14="http://schemas.microsoft.com/office/powerpoint/2010/main" val="271570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493" b="8493"/>
          <a:stretch>
            <a:fillRect/>
          </a:stretch>
        </p:blipFill>
        <p:spPr/>
      </p:pic>
    </p:spTree>
    <p:extLst>
      <p:ext uri="{BB962C8B-B14F-4D97-AF65-F5344CB8AC3E}">
        <p14:creationId xmlns:p14="http://schemas.microsoft.com/office/powerpoint/2010/main" val="1153810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8407</TotalTime>
  <Words>1819</Words>
  <Application>Microsoft Macintosh PowerPoint</Application>
  <PresentationFormat>On-screen Show (4:3)</PresentationFormat>
  <Paragraphs>216</Paragraphs>
  <Slides>32</Slides>
  <Notes>27</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中文課裡的文化課程</vt:lpstr>
      <vt:lpstr>PowerPoint Presentation</vt:lpstr>
      <vt:lpstr>文化</vt:lpstr>
      <vt:lpstr>Culture Competence</vt:lpstr>
      <vt:lpstr>ACTFL Global Competence Position Statement, Aug. 2014</vt:lpstr>
      <vt:lpstr>文化認知和語言</vt:lpstr>
      <vt:lpstr>什麼是文化？ </vt:lpstr>
      <vt:lpstr>PowerPoint Presentation</vt:lpstr>
      <vt:lpstr>PowerPoint Presentation</vt:lpstr>
      <vt:lpstr>PowerPoint Presentation</vt:lpstr>
      <vt:lpstr>PowerPoint Presentation</vt:lpstr>
      <vt:lpstr>到底什麼是文化？ </vt:lpstr>
      <vt:lpstr>文化冰山</vt:lpstr>
      <vt:lpstr>到底什麼是文化？ (Cont’d) </vt:lpstr>
      <vt:lpstr>美國外語協會制定的教學標準  （ACTFL 5Cs） </vt:lpstr>
      <vt:lpstr>美國外語協會標準 教文化要教什麼？</vt:lpstr>
      <vt:lpstr>美國外語協會標準  教文化要教什麼？</vt:lpstr>
      <vt:lpstr>美國外語協會標準  教文化要教什麼？</vt:lpstr>
      <vt:lpstr>教文化要教什麼？</vt:lpstr>
      <vt:lpstr>教文化要教什麼？- 文化產物</vt:lpstr>
      <vt:lpstr>教文化要教什麼？ -文化行為、習俗   practice</vt:lpstr>
      <vt:lpstr>教文化要教什麼？ 文化思想   perspective </vt:lpstr>
      <vt:lpstr>語言課什麼時候教文化？ </vt:lpstr>
      <vt:lpstr>怎麼教文化？ </vt:lpstr>
      <vt:lpstr>要是文化內容太過複雜, 怎麼辦？ </vt:lpstr>
      <vt:lpstr>怎麼教文化？ </vt:lpstr>
      <vt:lpstr>怎麼教文化？ </vt:lpstr>
      <vt:lpstr>怎麼教文化？ </vt:lpstr>
      <vt:lpstr>怎麼教文化？ </vt:lpstr>
      <vt:lpstr>怎麼教文化？ </vt:lpstr>
      <vt:lpstr>尊重文化差異、擁抱多元性</vt:lpstr>
      <vt:lpstr>Reference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融匯文化在語言課裏</dc:title>
  <dc:creator>jessica hung</dc:creator>
  <cp:lastModifiedBy>jessica hung</cp:lastModifiedBy>
  <cp:revision>255</cp:revision>
  <dcterms:created xsi:type="dcterms:W3CDTF">2014-06-19T00:31:43Z</dcterms:created>
  <dcterms:modified xsi:type="dcterms:W3CDTF">2015-02-15T18:31:47Z</dcterms:modified>
</cp:coreProperties>
</file>