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sldIdLst>
    <p:sldId id="256" r:id="rId2"/>
    <p:sldId id="258" r:id="rId3"/>
    <p:sldId id="269" r:id="rId4"/>
    <p:sldId id="257" r:id="rId5"/>
    <p:sldId id="259" r:id="rId6"/>
    <p:sldId id="267" r:id="rId7"/>
    <p:sldId id="270" r:id="rId8"/>
    <p:sldId id="275" r:id="rId9"/>
    <p:sldId id="276" r:id="rId10"/>
    <p:sldId id="261" r:id="rId11"/>
    <p:sldId id="278" r:id="rId12"/>
    <p:sldId id="262" r:id="rId13"/>
    <p:sldId id="279" r:id="rId14"/>
    <p:sldId id="280" r:id="rId15"/>
    <p:sldId id="281" r:id="rId16"/>
    <p:sldId id="282" r:id="rId17"/>
    <p:sldId id="265" r:id="rId18"/>
    <p:sldId id="266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72" r:id="rId27"/>
    <p:sldId id="263" r:id="rId28"/>
    <p:sldId id="264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77" autoAdjust="0"/>
  </p:normalViewPr>
  <p:slideViewPr>
    <p:cSldViewPr snapToGrid="0" snapToObjects="1">
      <p:cViewPr varScale="1">
        <p:scale>
          <a:sx n="71" d="100"/>
          <a:sy n="71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2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69BA7-E0B9-B040-AB94-236F57AA0B26}" type="datetimeFigureOut">
              <a:rPr lang="en-US" smtClean="0"/>
              <a:t>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3188F-D365-CC41-997E-4884469C8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7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不清楚，</a:t>
            </a:r>
            <a:endParaRPr lang="en-US" altLang="zh-TW" dirty="0" smtClean="0"/>
          </a:p>
          <a:p>
            <a:r>
              <a:rPr lang="zh-TW" altLang="en-US" dirty="0" smtClean="0"/>
              <a:t>第三冊</a:t>
            </a:r>
            <a:r>
              <a:rPr lang="en-US" altLang="zh-TW" dirty="0" smtClean="0"/>
              <a:t> </a:t>
            </a:r>
            <a:r>
              <a:rPr lang="zh-TW" altLang="en-US" dirty="0" smtClean="0"/>
              <a:t>主題式教學</a:t>
            </a:r>
            <a:r>
              <a:rPr lang="zh-TW" altLang="zh-TW" dirty="0" smtClean="0"/>
              <a:t>，</a:t>
            </a:r>
            <a:r>
              <a:rPr lang="en-US" altLang="zh-TW" dirty="0" smtClean="0"/>
              <a:t> </a:t>
            </a:r>
            <a:r>
              <a:rPr lang="zh-TW" altLang="en-US" dirty="0" smtClean="0"/>
              <a:t>（單元）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188F-D365-CC41-997E-4884469C8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9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zh-TW" altLang="en-US" sz="2800" dirty="0" smtClean="0">
                <a:latin typeface="BiauKai"/>
                <a:ea typeface="BiauKai"/>
                <a:cs typeface="BiauKai"/>
              </a:rPr>
              <a:t>大主題不要太大，也不要太小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pPr marL="342900" lvl="1" indent="0">
              <a:buNone/>
            </a:pPr>
            <a:r>
              <a:rPr lang="zh-TW" altLang="en-US" sz="2800" dirty="0" smtClean="0">
                <a:latin typeface="BiauKai"/>
                <a:ea typeface="BiauKai"/>
                <a:cs typeface="BiauKai"/>
              </a:rPr>
              <a:t>太大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: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 不知道重點是什麼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pPr marL="342900" lvl="1" indent="0">
              <a:buNone/>
            </a:pPr>
            <a:r>
              <a:rPr lang="zh-TW" altLang="en-US" sz="2800" dirty="0" smtClean="0">
                <a:latin typeface="BiauKai"/>
                <a:ea typeface="BiauKai"/>
                <a:cs typeface="BiauKai"/>
              </a:rPr>
              <a:t>太小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: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 範圍被限定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188F-D365-CC41-997E-4884469C8B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64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不需要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個，一個</a:t>
            </a:r>
            <a:r>
              <a:rPr lang="en-US" altLang="zh-TW" dirty="0" smtClean="0"/>
              <a:t>unit</a:t>
            </a:r>
            <a:r>
              <a:rPr lang="zh-TW" altLang="en-US" dirty="0" smtClean="0"/>
              <a:t> 要一個</a:t>
            </a:r>
            <a:endParaRPr lang="en-US" altLang="zh-TW" dirty="0" smtClean="0"/>
          </a:p>
          <a:p>
            <a:r>
              <a:rPr lang="zh-TW" altLang="en-US" dirty="0" smtClean="0"/>
              <a:t>一年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個都要有不要同一個</a:t>
            </a:r>
            <a:endParaRPr lang="en-US" altLang="zh-TW" dirty="0" smtClean="0"/>
          </a:p>
          <a:p>
            <a:pPr marL="1371600" lvl="2" indent="-457200">
              <a:buFont typeface="Arial"/>
              <a:buChar char="•"/>
            </a:pPr>
            <a:endParaRPr lang="en-US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r>
              <a:rPr lang="en-US" sz="2800" dirty="0" smtClean="0">
                <a:solidFill>
                  <a:srgbClr val="FF0000"/>
                </a:solidFill>
                <a:ea typeface="BiauKai"/>
                <a:cs typeface="BiauKai"/>
              </a:rPr>
              <a:t>***</a:t>
            </a:r>
            <a:r>
              <a:rPr lang="zh-TW" altLang="en-US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一個</a:t>
            </a:r>
            <a:r>
              <a:rPr lang="en-US" altLang="zh-TW" sz="2800" dirty="0" smtClean="0">
                <a:solidFill>
                  <a:srgbClr val="FF0000"/>
                </a:solidFill>
                <a:ea typeface="BiauKai"/>
                <a:cs typeface="BiauKai"/>
              </a:rPr>
              <a:t>Unit</a:t>
            </a:r>
            <a:r>
              <a:rPr lang="zh-TW" altLang="en-US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大概</a:t>
            </a:r>
            <a:r>
              <a:rPr lang="en-US" altLang="zh-TW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25</a:t>
            </a:r>
            <a:r>
              <a:rPr lang="zh-TW" altLang="en-US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個</a:t>
            </a:r>
            <a:r>
              <a:rPr lang="en-US" altLang="zh-TW" sz="2800" dirty="0" smtClean="0">
                <a:solidFill>
                  <a:srgbClr val="FF0000"/>
                </a:solidFill>
                <a:ea typeface="BiauKai"/>
                <a:cs typeface="BiauKai"/>
              </a:rPr>
              <a:t>periods</a:t>
            </a:r>
            <a:r>
              <a:rPr lang="zh-TW" altLang="en-US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</a:t>
            </a:r>
            <a:endParaRPr lang="en-US" altLang="zh-TW" sz="2800" dirty="0" smtClean="0">
              <a:solidFill>
                <a:srgbClr val="FF0000"/>
              </a:solidFill>
              <a:latin typeface="BiauKai"/>
              <a:ea typeface="BiauKai"/>
              <a:cs typeface="BiauKai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	</a:t>
            </a:r>
            <a:r>
              <a:rPr lang="zh-TW" altLang="en-US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一個</a:t>
            </a:r>
            <a:r>
              <a:rPr lang="en-US" altLang="zh-TW" sz="2800" dirty="0" smtClean="0">
                <a:solidFill>
                  <a:srgbClr val="FF0000"/>
                </a:solidFill>
                <a:ea typeface="BiauKai"/>
                <a:cs typeface="BiauKai"/>
              </a:rPr>
              <a:t>period</a:t>
            </a:r>
            <a:r>
              <a:rPr lang="zh-TW" altLang="en-US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 </a:t>
            </a:r>
            <a:r>
              <a:rPr lang="zh-TW" altLang="zh-TW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=</a:t>
            </a:r>
            <a:r>
              <a:rPr lang="zh-TW" altLang="en-US" sz="2800" dirty="0" smtClean="0">
                <a:solidFill>
                  <a:srgbClr val="FF0000"/>
                </a:solidFill>
                <a:latin typeface="BiauKai"/>
                <a:ea typeface="BiauKai"/>
                <a:cs typeface="BiauKai"/>
              </a:rPr>
              <a:t>一個</a:t>
            </a:r>
            <a:r>
              <a:rPr lang="en-US" altLang="zh-TW" sz="2800" dirty="0" smtClean="0">
                <a:solidFill>
                  <a:srgbClr val="FF0000"/>
                </a:solidFill>
                <a:ea typeface="BiauKai"/>
                <a:cs typeface="BiauKai"/>
              </a:rPr>
              <a:t>lesson</a:t>
            </a:r>
            <a:r>
              <a:rPr lang="zh-TW" altLang="en-US" sz="2800" dirty="0" smtClean="0">
                <a:solidFill>
                  <a:srgbClr val="FF0000"/>
                </a:solidFill>
                <a:ea typeface="BiauKai"/>
                <a:cs typeface="BiauKai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ea typeface="BiauKai"/>
                <a:cs typeface="BiauKai"/>
              </a:rPr>
              <a:t>plan</a:t>
            </a:r>
            <a:r>
              <a:rPr lang="zh-TW" altLang="en-US" sz="2800" dirty="0" smtClean="0">
                <a:solidFill>
                  <a:srgbClr val="FF0000"/>
                </a:solidFill>
                <a:ea typeface="BiauKai"/>
                <a:cs typeface="BiauKai"/>
              </a:rPr>
              <a:t> </a:t>
            </a:r>
            <a:endParaRPr lang="en-US" altLang="zh-TW" sz="2800" dirty="0" smtClean="0">
              <a:solidFill>
                <a:srgbClr val="FF0000"/>
              </a:solidFill>
              <a:ea typeface="BiauKai"/>
              <a:cs typeface="BiauKa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188F-D365-CC41-997E-4884469C8B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81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過年的文化差異</a:t>
            </a:r>
            <a:r>
              <a:rPr lang="en-US" altLang="zh-TW" dirty="0" smtClean="0"/>
              <a:t> </a:t>
            </a:r>
            <a:r>
              <a:rPr lang="zh-TW" altLang="en-US" dirty="0" smtClean="0"/>
              <a:t>水果籃，酒（紅酒）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188F-D365-CC41-997E-4884469C8B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7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P:</a:t>
            </a:r>
            <a:r>
              <a:rPr lang="zh-TW" altLang="en-US" dirty="0" smtClean="0"/>
              <a:t> 想要的說出來</a:t>
            </a:r>
            <a:endParaRPr lang="en-US" altLang="zh-TW" dirty="0" smtClean="0"/>
          </a:p>
          <a:p>
            <a:endParaRPr lang="en-US" dirty="0" smtClean="0"/>
          </a:p>
          <a:p>
            <a:r>
              <a:rPr lang="en-US" altLang="zh-TW" dirty="0" smtClean="0"/>
              <a:t>Interpretive:</a:t>
            </a:r>
            <a:r>
              <a:rPr lang="zh-TW" altLang="en-US" dirty="0" smtClean="0"/>
              <a:t> </a:t>
            </a:r>
            <a:r>
              <a:rPr lang="en-US" altLang="zh-TW" dirty="0" smtClean="0"/>
              <a:t>read</a:t>
            </a:r>
            <a:r>
              <a:rPr lang="zh-TW" altLang="en-US" dirty="0" smtClean="0"/>
              <a:t> </a:t>
            </a:r>
            <a:r>
              <a:rPr lang="zh-TW" altLang="zh-TW" dirty="0" smtClean="0"/>
              <a:t>t</a:t>
            </a:r>
            <a:r>
              <a:rPr lang="en-US" altLang="zh-TW" dirty="0" smtClean="0"/>
              <a:t>he</a:t>
            </a:r>
            <a:r>
              <a:rPr lang="zh-TW" altLang="en-US" dirty="0" smtClean="0"/>
              <a:t> </a:t>
            </a:r>
            <a:r>
              <a:rPr lang="zh-TW" altLang="zh-TW" dirty="0" smtClean="0"/>
              <a:t>s</a:t>
            </a:r>
            <a:r>
              <a:rPr lang="en-US" altLang="zh-TW" dirty="0" err="1" smtClean="0"/>
              <a:t>hort</a:t>
            </a:r>
            <a:r>
              <a:rPr lang="zh-TW" altLang="en-US" dirty="0" smtClean="0"/>
              <a:t> </a:t>
            </a:r>
            <a:r>
              <a:rPr lang="en-US" altLang="zh-TW" dirty="0" smtClean="0"/>
              <a:t>story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zh-TW" dirty="0" smtClean="0"/>
              <a:t>I</a:t>
            </a:r>
            <a:r>
              <a:rPr lang="en-US" altLang="zh-TW" dirty="0" err="1" smtClean="0"/>
              <a:t>ntepersonal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 </a:t>
            </a:r>
            <a:r>
              <a:rPr lang="en-US" altLang="zh-TW" dirty="0" smtClean="0"/>
              <a:t>talk</a:t>
            </a:r>
            <a:r>
              <a:rPr lang="zh-TW" altLang="en-US" dirty="0" smtClean="0"/>
              <a:t> </a:t>
            </a:r>
            <a:r>
              <a:rPr lang="en-US" altLang="zh-TW" dirty="0" smtClean="0"/>
              <a:t>about</a:t>
            </a:r>
            <a:r>
              <a:rPr lang="zh-TW" altLang="en-US" dirty="0" smtClean="0"/>
              <a:t> 年貨</a:t>
            </a:r>
            <a:endParaRPr lang="en-US" altLang="zh-TW" dirty="0" smtClean="0"/>
          </a:p>
          <a:p>
            <a:r>
              <a:rPr lang="en-US" altLang="zh-TW" dirty="0" smtClean="0"/>
              <a:t>P</a:t>
            </a:r>
            <a:r>
              <a:rPr lang="zh-TW" altLang="zh-TW" dirty="0" smtClean="0"/>
              <a:t>r</a:t>
            </a:r>
            <a:r>
              <a:rPr lang="en-US" altLang="zh-TW" dirty="0" err="1" smtClean="0"/>
              <a:t>esentational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辦年貨</a:t>
            </a:r>
            <a:endParaRPr lang="en-US" altLang="zh-TW" dirty="0" smtClean="0"/>
          </a:p>
          <a:p>
            <a:r>
              <a:rPr lang="en-US" dirty="0" smtClean="0"/>
              <a:t>			</a:t>
            </a:r>
            <a:r>
              <a:rPr lang="zh-TW" altLang="en-US" dirty="0" smtClean="0"/>
              <a:t>糖果，水果，</a:t>
            </a:r>
            <a:r>
              <a:rPr lang="en-US" altLang="zh-TW" dirty="0" smtClean="0"/>
              <a:t>nuts</a:t>
            </a:r>
            <a:r>
              <a:rPr lang="zh-TW" alt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188F-D365-CC41-997E-4884469C8B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37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美國人聖誕節卡</a:t>
            </a:r>
            <a:endParaRPr lang="en-US" altLang="zh-TW" dirty="0" smtClean="0"/>
          </a:p>
          <a:p>
            <a:r>
              <a:rPr lang="zh-TW" altLang="en-US" dirty="0" smtClean="0"/>
              <a:t>賀年卡，比較現代</a:t>
            </a:r>
            <a:endParaRPr lang="en-US" altLang="zh-TW" dirty="0" smtClean="0"/>
          </a:p>
          <a:p>
            <a:r>
              <a:rPr lang="zh-TW" altLang="en-US" dirty="0" smtClean="0"/>
              <a:t>美術，美勞</a:t>
            </a:r>
            <a:endParaRPr lang="en-US" altLang="zh-TW" dirty="0" smtClean="0"/>
          </a:p>
          <a:p>
            <a:r>
              <a:rPr lang="zh-TW" altLang="en-US" dirty="0" smtClean="0"/>
              <a:t>祝您（你）身體健康，萬事如意，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188F-D365-CC41-997E-4884469C8B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59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文化差異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中國人：紅包</a:t>
            </a:r>
            <a:endParaRPr lang="en-US" altLang="zh-TW" dirty="0" smtClean="0"/>
          </a:p>
          <a:p>
            <a:r>
              <a:rPr lang="zh-TW" altLang="en-US" dirty="0" smtClean="0"/>
              <a:t>韓國人：白包</a:t>
            </a:r>
            <a:endParaRPr lang="en-US" altLang="zh-TW" dirty="0" smtClean="0"/>
          </a:p>
          <a:p>
            <a:r>
              <a:rPr lang="zh-TW" altLang="en-US" dirty="0" smtClean="0"/>
              <a:t>日本人：白包但是不同的結來做分別（日本人不過農曆年）</a:t>
            </a:r>
            <a:endParaRPr lang="en-US" altLang="zh-TW" dirty="0" smtClean="0"/>
          </a:p>
          <a:p>
            <a:r>
              <a:rPr lang="zh-TW" altLang="en-US" dirty="0" smtClean="0"/>
              <a:t>地理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188F-D365-CC41-997E-4884469C8B3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1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過年的文化差異</a:t>
            </a:r>
            <a:r>
              <a:rPr lang="en-US" altLang="zh-TW" dirty="0" smtClean="0"/>
              <a:t> </a:t>
            </a:r>
            <a:r>
              <a:rPr lang="zh-TW" altLang="en-US" dirty="0" smtClean="0"/>
              <a:t>水果籃，酒（紅酒）</a:t>
            </a:r>
            <a:endParaRPr lang="en-US" altLang="zh-TW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去人家家拜年</a:t>
            </a:r>
            <a:endParaRPr lang="en-US" altLang="zh-TW" dirty="0" smtClean="0"/>
          </a:p>
          <a:p>
            <a:r>
              <a:rPr lang="zh-TW" altLang="en-US" dirty="0" smtClean="0"/>
              <a:t>社會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3188F-D365-CC41-997E-4884469C8B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8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TW" dirty="0" smtClean="0"/>
              <a:t>Drag picture to placeholder or click icon to add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3AA94D8-B97A-124A-A5E7-CE8C8951479E}" type="datetimeFigureOut">
              <a:rPr lang="en-US" smtClean="0"/>
              <a:t>1/23/15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76716A4-5DA9-844F-B2A9-717D92B383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5790" y="2316747"/>
            <a:ext cx="6762527" cy="1611325"/>
          </a:xfrm>
        </p:spPr>
        <p:txBody>
          <a:bodyPr/>
          <a:lstStyle/>
          <a:p>
            <a:r>
              <a:rPr lang="zh-CHT" altLang="en-US" sz="7200" dirty="0" smtClean="0">
                <a:latin typeface="BiauKai"/>
                <a:ea typeface="BiauKai"/>
                <a:cs typeface="BiauKai"/>
              </a:rPr>
              <a:t>彩繪教學的畫布</a:t>
            </a:r>
            <a:endParaRPr lang="en-US" sz="4000" dirty="0">
              <a:latin typeface="BiauKai"/>
              <a:ea typeface="BiauKai"/>
              <a:cs typeface="BiauKa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2463" y="6450335"/>
            <a:ext cx="1681537" cy="407665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By:</a:t>
            </a:r>
            <a:r>
              <a:rPr lang="zh-TW" altLang="en-US" sz="2000" dirty="0" smtClean="0"/>
              <a:t> </a:t>
            </a:r>
            <a:r>
              <a:rPr lang="zh-TW" altLang="en-US" sz="2000" dirty="0" smtClean="0">
                <a:latin typeface="BiauKai"/>
                <a:ea typeface="BiauKai"/>
                <a:cs typeface="BiauKai"/>
              </a:rPr>
              <a:t>劉嘉惠</a:t>
            </a:r>
            <a:endParaRPr lang="en-US" sz="2000" dirty="0">
              <a:latin typeface="BiauKai"/>
              <a:ea typeface="BiauKai"/>
              <a:cs typeface="BiauKa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9185" y="4268830"/>
            <a:ext cx="4805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HT" altLang="en-US" sz="4000" dirty="0" smtClean="0">
                <a:latin typeface="BiauKai"/>
                <a:ea typeface="BiauKai"/>
                <a:cs typeface="BiauKai"/>
              </a:rPr>
              <a:t>主題式教學法的實例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84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82863"/>
            <a:ext cx="9144000" cy="1055419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STEP 1: Unit Theme</a:t>
            </a:r>
          </a:p>
          <a:p>
            <a:pPr lvl="2"/>
            <a:r>
              <a:rPr lang="zh-TW" altLang="en-US" sz="2800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週末和家人出去玩</a:t>
            </a:r>
            <a:endParaRPr lang="en-US" altLang="zh-TW" sz="2800" dirty="0" smtClean="0">
              <a:solidFill>
                <a:schemeClr val="accent2">
                  <a:lumMod val="10000"/>
                </a:schemeClr>
              </a:solidFill>
              <a:latin typeface="BiauKai"/>
              <a:ea typeface="BiauKai"/>
              <a:cs typeface="BiauKa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15759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zh-TW" sz="3200" dirty="0">
                <a:solidFill>
                  <a:schemeClr val="accent2">
                    <a:lumMod val="10000"/>
                  </a:schemeClr>
                </a:solidFill>
              </a:rPr>
              <a:t>STEP </a:t>
            </a:r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2: Sub-Themes</a:t>
            </a: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我想去哪裡？</a:t>
            </a:r>
            <a:endParaRPr lang="en-US" altLang="zh-TW" sz="2800" dirty="0" smtClean="0">
              <a:solidFill>
                <a:schemeClr val="accent2">
                  <a:lumMod val="10000"/>
                </a:schemeClr>
              </a:solidFill>
              <a:latin typeface="BiauKai"/>
              <a:ea typeface="BiauKai"/>
              <a:cs typeface="BiauKai"/>
            </a:endParaRP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公園很好玩</a:t>
            </a:r>
            <a:endParaRPr lang="en-US" altLang="zh-TW" sz="2800" dirty="0" smtClean="0">
              <a:solidFill>
                <a:schemeClr val="accent2">
                  <a:lumMod val="10000"/>
                </a:schemeClr>
              </a:solidFill>
              <a:latin typeface="BiauKai"/>
              <a:ea typeface="BiauKai"/>
              <a:cs typeface="BiauKai"/>
            </a:endParaRP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我去了動物園</a:t>
            </a:r>
            <a:r>
              <a:rPr lang="en-US" altLang="zh-TW" sz="2800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 </a:t>
            </a:r>
          </a:p>
          <a:p>
            <a:r>
              <a:rPr lang="en-US" altLang="zh-TW" sz="3200" dirty="0">
                <a:solidFill>
                  <a:schemeClr val="accent2">
                    <a:lumMod val="10000"/>
                  </a:schemeClr>
                </a:solidFill>
              </a:rPr>
              <a:t>	</a:t>
            </a:r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50131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2831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STEP 3: CAN DO </a:t>
            </a:r>
          </a:p>
          <a:p>
            <a:pPr lvl="2"/>
            <a:r>
              <a:rPr lang="en-US" sz="2800" dirty="0" smtClean="0"/>
              <a:t>I can list places where I want to go. </a:t>
            </a:r>
          </a:p>
          <a:p>
            <a:pPr lvl="2"/>
            <a:r>
              <a:rPr lang="en-US" sz="2800" dirty="0" smtClean="0"/>
              <a:t>I can find places on the town map. </a:t>
            </a:r>
          </a:p>
          <a:p>
            <a:pPr lvl="2"/>
            <a:r>
              <a:rPr lang="en-US" sz="2800" dirty="0" smtClean="0"/>
              <a:t>I can talk about what I did on the weekends. </a:t>
            </a:r>
          </a:p>
          <a:p>
            <a:pPr lvl="2"/>
            <a:r>
              <a:rPr lang="en-US" sz="2800" dirty="0" smtClean="0"/>
              <a:t>I can describe what I saw and express my like and dislike. </a:t>
            </a:r>
          </a:p>
          <a:p>
            <a:pPr lvl="2"/>
            <a:r>
              <a:rPr lang="en-US" sz="2800" dirty="0" smtClean="0"/>
              <a:t>I can present information what I saw. </a:t>
            </a:r>
          </a:p>
        </p:txBody>
      </p:sp>
    </p:spTree>
    <p:extLst>
      <p:ext uri="{BB962C8B-B14F-4D97-AF65-F5344CB8AC3E}">
        <p14:creationId xmlns:p14="http://schemas.microsoft.com/office/powerpoint/2010/main" val="3898142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973863"/>
          </a:xfrm>
        </p:spPr>
        <p:txBody>
          <a:bodyPr/>
          <a:lstStyle/>
          <a:p>
            <a:r>
              <a:rPr lang="en-US" altLang="zh-TW" sz="3200" dirty="0" smtClean="0"/>
              <a:t>STEP 4: End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of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unit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performance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Tasks: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pPr lvl="1"/>
            <a:r>
              <a:rPr lang="en-US" altLang="zh-TW" sz="2800" dirty="0" smtClean="0"/>
              <a:t>Interpretive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tasks:</a:t>
            </a:r>
          </a:p>
          <a:p>
            <a:pPr marL="349250" lvl="1" indent="0">
              <a:buNone/>
            </a:pPr>
            <a:r>
              <a:rPr lang="en-US" altLang="zh-TW" sz="2800" dirty="0">
                <a:latin typeface="BiauKai"/>
                <a:ea typeface="BiauKai"/>
                <a:cs typeface="BiauKai"/>
              </a:rPr>
              <a:t>	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看一看景點地圖。找出週末我和家人想要去的地方。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pPr lvl="1"/>
            <a:r>
              <a:rPr lang="en-US" altLang="zh-TW" sz="2800" dirty="0" smtClean="0"/>
              <a:t>Interpersonal tasks</a:t>
            </a:r>
          </a:p>
          <a:p>
            <a:pPr marL="685800" lvl="2" indent="0">
              <a:buNone/>
            </a:pPr>
            <a:r>
              <a:rPr lang="en-US" altLang="zh-TW" sz="2800" dirty="0" smtClean="0"/>
              <a:t>	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和同學討論週末你想要去的地方</a:t>
            </a:r>
            <a:r>
              <a:rPr lang="zh-TW" altLang="zh-TW" sz="2800" dirty="0">
                <a:latin typeface="BiauKai"/>
                <a:ea typeface="BiauKai"/>
                <a:cs typeface="BiauKai"/>
              </a:rPr>
              <a:t>。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pPr lvl="1"/>
            <a:r>
              <a:rPr lang="en-US" altLang="zh-TW" sz="2800" dirty="0" smtClean="0"/>
              <a:t>Presentational tasks</a:t>
            </a:r>
          </a:p>
          <a:p>
            <a:pPr marL="349250" lvl="1" indent="0">
              <a:buNone/>
            </a:pPr>
            <a:r>
              <a:rPr lang="en-US" altLang="zh-TW" sz="2800" dirty="0"/>
              <a:t>	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和同學分享你週末去過的地方。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81412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1280469"/>
          </a:xfrm>
        </p:spPr>
        <p:txBody>
          <a:bodyPr/>
          <a:lstStyle/>
          <a:p>
            <a:r>
              <a:rPr lang="en-US" sz="3200" dirty="0" smtClean="0"/>
              <a:t>STEP 5: Time Frame </a:t>
            </a:r>
          </a:p>
          <a:p>
            <a:pPr lvl="2"/>
            <a:r>
              <a:rPr lang="en-US" sz="2800" dirty="0" smtClean="0"/>
              <a:t>12 hrs. ( 6 classes)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732751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3200" dirty="0">
                <a:solidFill>
                  <a:schemeClr val="accent2">
                    <a:lumMod val="10000"/>
                  </a:schemeClr>
                </a:solidFill>
              </a:rPr>
              <a:t>STEP </a:t>
            </a:r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6: Focus</a:t>
            </a: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我想去哪裡</a:t>
            </a:r>
            <a:r>
              <a:rPr lang="zh-TW" altLang="en-US" sz="2800" dirty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？</a:t>
            </a:r>
            <a:endParaRPr lang="en-US" altLang="zh-TW" sz="2800" dirty="0">
              <a:solidFill>
                <a:schemeClr val="accent2">
                  <a:lumMod val="10000"/>
                </a:schemeClr>
              </a:solidFill>
              <a:latin typeface="BiauKai"/>
              <a:ea typeface="BiauKai"/>
              <a:cs typeface="BiauKai"/>
            </a:endParaRP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公園很好玩</a:t>
            </a:r>
            <a:endParaRPr lang="en-US" altLang="zh-TW" sz="2800" dirty="0">
              <a:solidFill>
                <a:schemeClr val="accent2">
                  <a:lumMod val="10000"/>
                </a:schemeClr>
              </a:solidFill>
              <a:latin typeface="BiauKai"/>
              <a:ea typeface="BiauKai"/>
              <a:cs typeface="BiauKai"/>
            </a:endParaRP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我去了動物園</a:t>
            </a:r>
            <a:r>
              <a:rPr lang="en-US" altLang="zh-TW" sz="2800" dirty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 </a:t>
            </a:r>
          </a:p>
          <a:p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 </a:t>
            </a:r>
            <a:endParaRPr lang="en-US" altLang="zh-TW" sz="3200" dirty="0">
              <a:solidFill>
                <a:schemeClr val="accent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80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7"/>
          </a:xfrm>
        </p:spPr>
        <p:txBody>
          <a:bodyPr/>
          <a:lstStyle/>
          <a:p>
            <a:r>
              <a:rPr lang="en-US" dirty="0" smtClean="0"/>
              <a:t>STEP 7: KNOW </a:t>
            </a:r>
          </a:p>
          <a:p>
            <a:r>
              <a:rPr lang="zh-TW" altLang="en-US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我想去哪裡</a:t>
            </a:r>
            <a:r>
              <a:rPr lang="zh-TW" altLang="en-US" dirty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？</a:t>
            </a:r>
            <a:endParaRPr lang="en-US" altLang="zh-TW" dirty="0">
              <a:solidFill>
                <a:schemeClr val="accent2">
                  <a:lumMod val="10000"/>
                </a:schemeClr>
              </a:solidFill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en-US" dirty="0" smtClean="0"/>
              <a:t>LANGUAGE: 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家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公園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博物館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動物園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圖書館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學校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醫院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超市,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很好玩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不好玩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我想去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......</a:t>
            </a: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我不想</a:t>
            </a:r>
            <a:r>
              <a:rPr lang="zh-TW" altLang="en-US" dirty="0">
                <a:latin typeface="BiauKai"/>
                <a:ea typeface="BiauKai"/>
                <a:cs typeface="BiauKai"/>
              </a:rPr>
              <a:t>去</a:t>
            </a:r>
            <a:r>
              <a:rPr lang="en-US" altLang="zh-TW" dirty="0">
                <a:latin typeface="BiauKai"/>
                <a:ea typeface="BiauKai"/>
                <a:cs typeface="BiauKai"/>
              </a:rPr>
              <a:t>.....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.</a:t>
            </a:r>
            <a:endParaRPr lang="en-US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en-US" dirty="0" smtClean="0"/>
              <a:t>COLTURE: 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無</a:t>
            </a:r>
            <a:endParaRPr lang="en-US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en-US" dirty="0" smtClean="0"/>
              <a:t>CONTENT: 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地理</a:t>
            </a:r>
            <a:endParaRPr lang="en-US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46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8842549" cy="2936194"/>
          </a:xfrm>
        </p:spPr>
        <p:txBody>
          <a:bodyPr>
            <a:normAutofit/>
          </a:bodyPr>
          <a:lstStyle/>
          <a:p>
            <a:r>
              <a:rPr lang="zh-TW" altLang="en-US" sz="3000" dirty="0" smtClean="0">
                <a:latin typeface="BiauKai"/>
                <a:ea typeface="BiauKai"/>
                <a:cs typeface="BiauKai"/>
              </a:rPr>
              <a:t>公園很好玩</a:t>
            </a:r>
            <a:endParaRPr lang="en-US" altLang="zh-TW" sz="3000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en-US" sz="2600" dirty="0" smtClean="0"/>
              <a:t>LANGUAGE: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樹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草地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花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湖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聊天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公園有什麼？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誰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(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和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)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在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…..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做什麼事？</a:t>
            </a:r>
            <a:r>
              <a:rPr lang="en-US" sz="2600" dirty="0" smtClean="0">
                <a:latin typeface="BiauKai"/>
                <a:ea typeface="BiauKai"/>
                <a:cs typeface="BiauKai"/>
              </a:rPr>
              <a:t> </a:t>
            </a:r>
            <a:endParaRPr lang="en-US" sz="2600" dirty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en-US" sz="2600" dirty="0"/>
              <a:t>COLTURE: </a:t>
            </a:r>
            <a:r>
              <a:rPr lang="zh-TW" altLang="en-US" sz="2600" dirty="0" smtClean="0">
                <a:latin typeface="BiauKai"/>
                <a:ea typeface="BiauKai"/>
                <a:cs typeface="BiauKai"/>
              </a:rPr>
              <a:t>在中國的公園，人們都做些什麼活動？</a:t>
            </a:r>
            <a:endParaRPr lang="en-US" sz="2600" dirty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en-US" sz="2600" dirty="0"/>
              <a:t>CONTENT: </a:t>
            </a:r>
            <a:r>
              <a:rPr lang="zh-TW" altLang="en-US" sz="2600" dirty="0" smtClean="0">
                <a:latin typeface="BiauKai"/>
                <a:ea typeface="BiauKai"/>
                <a:cs typeface="BiauKai"/>
              </a:rPr>
              <a:t>無（自然）</a:t>
            </a:r>
            <a:endParaRPr lang="en-US" sz="2600" dirty="0">
              <a:latin typeface="BiauKai"/>
              <a:ea typeface="BiauKai"/>
              <a:cs typeface="BiauKai"/>
            </a:endParaRPr>
          </a:p>
          <a:p>
            <a:pPr marL="0" indent="0">
              <a:buNone/>
            </a:pPr>
            <a:endParaRPr lang="en-US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2523175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7"/>
          </a:xfrm>
        </p:spPr>
        <p:txBody>
          <a:bodyPr/>
          <a:lstStyle/>
          <a:p>
            <a:pPr marL="685800" lvl="2" indent="0">
              <a:buNone/>
            </a:pPr>
            <a:r>
              <a:rPr lang="zh-TW" altLang="en-US" sz="2800" dirty="0">
                <a:latin typeface="BiauKai"/>
                <a:ea typeface="BiauKai"/>
                <a:cs typeface="BiauKai"/>
              </a:rPr>
              <a:t>我去了動物園</a:t>
            </a:r>
            <a:endParaRPr lang="en-US" altLang="zh-TW" sz="2800" dirty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en-US" dirty="0"/>
              <a:t>LANGUAGE: 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動物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大象,長頸鹿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猴子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羊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馬</a:t>
            </a:r>
            <a:r>
              <a:rPr lang="zh-TW" altLang="en-US" dirty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身體</a:t>
            </a:r>
            <a:r>
              <a:rPr lang="zh-TW" altLang="zh-TW" dirty="0">
                <a:latin typeface="BiauKai"/>
                <a:ea typeface="BiauKai"/>
                <a:cs typeface="BiauKai"/>
              </a:rPr>
              <a:t>,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可愛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,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不可愛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為什麼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….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因為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……</a:t>
            </a: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我喜歡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…..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因為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……</a:t>
            </a:r>
          </a:p>
          <a:p>
            <a:pPr marL="685800" lvl="2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我不喜歡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……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因為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…..</a:t>
            </a:r>
            <a:endParaRPr lang="en-US" dirty="0">
              <a:latin typeface="BiauKai"/>
              <a:ea typeface="BiauKai"/>
              <a:cs typeface="BiauKai"/>
            </a:endParaRPr>
          </a:p>
          <a:p>
            <a:pPr marL="685800" lvl="2" indent="0">
              <a:buNone/>
            </a:pPr>
            <a:r>
              <a:rPr lang="en-US" dirty="0"/>
              <a:t>COLTURE: </a:t>
            </a:r>
          </a:p>
          <a:p>
            <a:pPr marL="685800" lvl="2" indent="0">
              <a:buNone/>
            </a:pPr>
            <a:r>
              <a:rPr lang="en-US" dirty="0"/>
              <a:t>CONTENT: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97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014" y="40341"/>
            <a:ext cx="3813705" cy="1411941"/>
          </a:xfrm>
        </p:spPr>
        <p:txBody>
          <a:bodyPr/>
          <a:lstStyle/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動手做做看</a:t>
            </a:r>
            <a:r>
              <a:rPr lang="en-US" altLang="zh-TW" dirty="0">
                <a:latin typeface="BiauKai"/>
                <a:ea typeface="BiauKai"/>
                <a:cs typeface="BiauKai"/>
              </a:rPr>
              <a:t> </a:t>
            </a:r>
            <a:endParaRPr lang="en-US" dirty="0">
              <a:latin typeface="BiauKai"/>
              <a:ea typeface="BiauKai"/>
              <a:cs typeface="BiauKai"/>
            </a:endParaRPr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2315882"/>
            <a:ext cx="8743854" cy="32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0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Let’s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書：全新版華語第三冊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學生年紀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: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 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3-4 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年級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程度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: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 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Novice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-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mid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 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to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 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High</a:t>
            </a:r>
            <a:endParaRPr lang="en-US" altLang="zh-TW" dirty="0">
              <a:latin typeface="BiauKai"/>
              <a:ea typeface="BiauKai"/>
              <a:cs typeface="BiauKai"/>
            </a:endParaRPr>
          </a:p>
          <a:p>
            <a:r>
              <a:rPr lang="zh-TW" altLang="zh-TW" dirty="0" smtClean="0">
                <a:latin typeface="BiauKai"/>
                <a:ea typeface="BiauKai"/>
                <a:cs typeface="BiauKai"/>
              </a:rPr>
              <a:t>U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nit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 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Theme: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 過節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en-US" dirty="0" smtClean="0">
                <a:latin typeface="BiauKai"/>
                <a:ea typeface="BiauKai"/>
                <a:cs typeface="BiauKai"/>
              </a:rPr>
              <a:t>Focus: 1. 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做賀年卡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349250" lvl="1" indent="0">
              <a:buNone/>
            </a:pPr>
            <a:r>
              <a:rPr lang="en-US" dirty="0" smtClean="0">
                <a:latin typeface="BiauKai"/>
                <a:ea typeface="BiauKai"/>
                <a:cs typeface="BiauKai"/>
              </a:rPr>
              <a:t>	     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2. 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紅包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349250" lvl="1" indent="0">
              <a:buNone/>
            </a:pPr>
            <a:r>
              <a:rPr lang="en-US" dirty="0">
                <a:latin typeface="BiauKai"/>
                <a:ea typeface="BiauKai"/>
                <a:cs typeface="BiauKai"/>
              </a:rPr>
              <a:t>	 </a:t>
            </a:r>
            <a:r>
              <a:rPr lang="en-US" dirty="0" smtClean="0">
                <a:latin typeface="BiauKai"/>
                <a:ea typeface="BiauKai"/>
                <a:cs typeface="BiauKai"/>
              </a:rPr>
              <a:t>    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3. 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拜年</a:t>
            </a:r>
            <a:endParaRPr lang="en-US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237240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1441219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STEP 1: Unit Theme</a:t>
            </a:r>
          </a:p>
          <a:p>
            <a:pPr lvl="1"/>
            <a:r>
              <a:rPr lang="zh-TW" altLang="en-US" sz="2800" dirty="0" smtClean="0">
                <a:latin typeface="BiauKai"/>
                <a:ea typeface="BiauKai"/>
                <a:cs typeface="BiauKai"/>
              </a:rPr>
              <a:t>過</a:t>
            </a:r>
            <a:r>
              <a:rPr lang="zh-TW" altLang="en-US" sz="2800" dirty="0">
                <a:latin typeface="BiauKai"/>
                <a:ea typeface="BiauKai"/>
                <a:cs typeface="BiauKai"/>
              </a:rPr>
              <a:t>節</a:t>
            </a:r>
            <a:endParaRPr lang="en-US" altLang="zh-TW" sz="2800" dirty="0">
              <a:latin typeface="BiauKai"/>
              <a:ea typeface="BiauKai"/>
              <a:cs typeface="BiauKa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17619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zh-TW" sz="3200" dirty="0">
                <a:solidFill>
                  <a:schemeClr val="accent2">
                    <a:lumMod val="10000"/>
                  </a:schemeClr>
                </a:solidFill>
              </a:rPr>
              <a:t>STEP </a:t>
            </a:r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2: Sub-Themes</a:t>
            </a:r>
          </a:p>
          <a:p>
            <a:pPr lvl="3"/>
            <a:r>
              <a:rPr lang="zh-TW" altLang="en-US" sz="2400" dirty="0">
                <a:latin typeface="BiauKai"/>
                <a:ea typeface="BiauKai"/>
                <a:cs typeface="BiauKai"/>
              </a:rPr>
              <a:t>做賀</a:t>
            </a:r>
            <a:r>
              <a:rPr lang="zh-TW" altLang="en-US" sz="2400" dirty="0" smtClean="0">
                <a:latin typeface="BiauKai"/>
                <a:ea typeface="BiauKai"/>
                <a:cs typeface="BiauKai"/>
              </a:rPr>
              <a:t>年卡</a:t>
            </a:r>
            <a:endParaRPr lang="en-US" altLang="zh-TW" sz="2400" dirty="0" smtClean="0">
              <a:latin typeface="BiauKai"/>
              <a:ea typeface="BiauKai"/>
              <a:cs typeface="BiauKai"/>
            </a:endParaRPr>
          </a:p>
          <a:p>
            <a:r>
              <a:rPr lang="en-US" altLang="zh-TW" sz="2400" dirty="0" smtClean="0">
                <a:latin typeface="BiauKai"/>
                <a:ea typeface="BiauKai"/>
                <a:cs typeface="BiauKai"/>
              </a:rPr>
              <a:t>			</a:t>
            </a:r>
            <a:r>
              <a:rPr lang="zh-TW" altLang="en-US" sz="2400" dirty="0" smtClean="0">
                <a:latin typeface="BiauKai"/>
                <a:ea typeface="BiauKai"/>
                <a:cs typeface="BiauKai"/>
              </a:rPr>
              <a:t>紅包</a:t>
            </a:r>
            <a:endParaRPr lang="en-US" altLang="zh-TW" sz="2400" dirty="0" smtClean="0">
              <a:latin typeface="BiauKai"/>
              <a:ea typeface="BiauKai"/>
              <a:cs typeface="BiauKai"/>
            </a:endParaRPr>
          </a:p>
          <a:p>
            <a:r>
              <a:rPr lang="en-US" altLang="zh-TW" sz="2400" dirty="0" smtClean="0">
                <a:latin typeface="BiauKai"/>
                <a:ea typeface="BiauKai"/>
                <a:cs typeface="BiauKai"/>
              </a:rPr>
              <a:t>			</a:t>
            </a:r>
            <a:r>
              <a:rPr lang="zh-TW" altLang="en-US" sz="2400" dirty="0" smtClean="0">
                <a:latin typeface="BiauKai"/>
                <a:ea typeface="BiauKai"/>
                <a:cs typeface="BiauKai"/>
              </a:rPr>
              <a:t>拜</a:t>
            </a:r>
            <a:r>
              <a:rPr lang="zh-TW" altLang="en-US" sz="2400" dirty="0">
                <a:latin typeface="BiauKai"/>
                <a:ea typeface="BiauKai"/>
                <a:cs typeface="BiauKai"/>
              </a:rPr>
              <a:t>年</a:t>
            </a:r>
            <a:endParaRPr lang="en-US" sz="2400" dirty="0">
              <a:latin typeface="BiauKai"/>
              <a:ea typeface="BiauKai"/>
              <a:cs typeface="BiauKai"/>
            </a:endParaRPr>
          </a:p>
          <a:p>
            <a:r>
              <a:rPr lang="en-US" altLang="zh-TW" sz="3200" dirty="0">
                <a:solidFill>
                  <a:schemeClr val="accent2">
                    <a:lumMod val="10000"/>
                  </a:schemeClr>
                </a:solidFill>
              </a:rPr>
              <a:t>	</a:t>
            </a:r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078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什麼是主題式教學？</a:t>
            </a:r>
            <a:endParaRPr lang="en-US" dirty="0">
              <a:latin typeface="BiauKai"/>
              <a:ea typeface="BiauKai"/>
              <a:cs typeface="BiauKai"/>
            </a:endParaRPr>
          </a:p>
        </p:txBody>
      </p:sp>
      <p:pic>
        <p:nvPicPr>
          <p:cNvPr id="16" name="Picture 15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85" y="1452282"/>
            <a:ext cx="7411664" cy="457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04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2831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STEP 3: CAN DO </a:t>
            </a:r>
          </a:p>
        </p:txBody>
      </p:sp>
    </p:spTree>
    <p:extLst>
      <p:ext uri="{BB962C8B-B14F-4D97-AF65-F5344CB8AC3E}">
        <p14:creationId xmlns:p14="http://schemas.microsoft.com/office/powerpoint/2010/main" val="1958303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973863"/>
          </a:xfrm>
        </p:spPr>
        <p:txBody>
          <a:bodyPr/>
          <a:lstStyle/>
          <a:p>
            <a:r>
              <a:rPr lang="en-US" altLang="zh-TW" sz="3200" dirty="0" smtClean="0"/>
              <a:t>STEP 4: End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of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unit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performance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Tasks:</a:t>
            </a:r>
            <a:r>
              <a:rPr lang="zh-TW" altLang="en-US" sz="3200" dirty="0" smtClean="0"/>
              <a:t> </a:t>
            </a:r>
            <a:endParaRPr lang="en-US" altLang="zh-TW" sz="3200" dirty="0" smtClean="0"/>
          </a:p>
          <a:p>
            <a:pPr lvl="1"/>
            <a:r>
              <a:rPr lang="en-US" altLang="zh-TW" sz="2800" dirty="0" smtClean="0"/>
              <a:t>Interpretive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tasks:</a:t>
            </a:r>
            <a:r>
              <a:rPr lang="zh-TW" altLang="en-US" sz="2800" dirty="0" smtClean="0"/>
              <a:t>讀一個有關過年的小故事</a:t>
            </a:r>
            <a:endParaRPr lang="en-US" altLang="zh-TW" sz="2800" dirty="0" smtClean="0"/>
          </a:p>
          <a:p>
            <a:pPr marL="349250" lvl="1" indent="0">
              <a:buNone/>
            </a:pPr>
            <a:r>
              <a:rPr lang="en-US" altLang="zh-TW" sz="2800" dirty="0">
                <a:latin typeface="BiauKai"/>
                <a:ea typeface="BiauKai"/>
                <a:cs typeface="BiauKai"/>
              </a:rPr>
              <a:t>	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pPr lvl="1"/>
            <a:r>
              <a:rPr lang="en-US" altLang="zh-TW" sz="2800" dirty="0" smtClean="0"/>
              <a:t>Interpersonal </a:t>
            </a:r>
            <a:r>
              <a:rPr lang="en-US" altLang="zh-TW" sz="2800" dirty="0" smtClean="0"/>
              <a:t>tasks</a:t>
            </a:r>
            <a:r>
              <a:rPr lang="zh-TW" altLang="en-US" sz="2800" dirty="0" smtClean="0"/>
              <a:t>：和同學討論辦年貨</a:t>
            </a:r>
            <a:endParaRPr lang="en-US" altLang="zh-TW" sz="2800" dirty="0" smtClean="0"/>
          </a:p>
          <a:p>
            <a:pPr marL="685800" lvl="2" indent="0">
              <a:buNone/>
            </a:pPr>
            <a:r>
              <a:rPr lang="en-US" altLang="zh-TW" sz="2800" dirty="0" smtClean="0"/>
              <a:t>	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pPr lvl="1"/>
            <a:r>
              <a:rPr lang="en-US" altLang="zh-TW" sz="2800" dirty="0" smtClean="0"/>
              <a:t>Presentational </a:t>
            </a:r>
            <a:r>
              <a:rPr lang="en-US" altLang="zh-TW" sz="2800" dirty="0" smtClean="0"/>
              <a:t>tasks</a:t>
            </a:r>
            <a:r>
              <a:rPr lang="zh-TW" altLang="en-US" sz="2800" dirty="0" smtClean="0"/>
              <a:t>：和同學分享辦年貨（水果，糖果，果類，蔬菜，魚肉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等等）</a:t>
            </a:r>
            <a:endParaRPr lang="en-US" altLang="zh-TW" sz="2800" dirty="0" smtClean="0"/>
          </a:p>
          <a:p>
            <a:pPr marL="349250" lvl="1" indent="0">
              <a:buNone/>
            </a:pPr>
            <a:r>
              <a:rPr lang="en-US" altLang="zh-TW" sz="2800" dirty="0"/>
              <a:t>	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2340947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1280469"/>
          </a:xfrm>
        </p:spPr>
        <p:txBody>
          <a:bodyPr/>
          <a:lstStyle/>
          <a:p>
            <a:r>
              <a:rPr lang="en-US" sz="3200" dirty="0" smtClean="0"/>
              <a:t>STEP 5: Time Frame </a:t>
            </a:r>
            <a:endParaRPr lang="en-US" sz="3200" dirty="0" smtClean="0"/>
          </a:p>
          <a:p>
            <a:pPr marL="349250" lvl="1" indent="0">
              <a:buNone/>
            </a:pPr>
            <a:r>
              <a:rPr lang="zh-TW" altLang="en-US" sz="3000" dirty="0" smtClean="0"/>
              <a:t>（</a:t>
            </a:r>
            <a:r>
              <a:rPr lang="en-US" altLang="zh-TW" sz="3000" dirty="0" smtClean="0"/>
              <a:t>6-7</a:t>
            </a:r>
            <a:r>
              <a:rPr lang="zh-TW" altLang="en-US" sz="3000" dirty="0" smtClean="0"/>
              <a:t>c</a:t>
            </a:r>
            <a:r>
              <a:rPr lang="en-US" altLang="zh-TW" sz="3000" dirty="0" smtClean="0"/>
              <a:t>lasses</a:t>
            </a:r>
            <a:r>
              <a:rPr lang="zh-TW" altLang="en-US" sz="3000" dirty="0" smtClean="0"/>
              <a:t>，不一定看每個老師的進度）</a:t>
            </a:r>
            <a:endParaRPr lang="en-US" sz="3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2732751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3200" dirty="0">
                <a:solidFill>
                  <a:schemeClr val="accent2">
                    <a:lumMod val="10000"/>
                  </a:schemeClr>
                </a:solidFill>
              </a:rPr>
              <a:t>STEP </a:t>
            </a:r>
            <a:r>
              <a:rPr lang="en-US" altLang="zh-TW" sz="3200" dirty="0" smtClean="0">
                <a:solidFill>
                  <a:schemeClr val="accent2">
                    <a:lumMod val="10000"/>
                  </a:schemeClr>
                </a:solidFill>
              </a:rPr>
              <a:t>6: Focus</a:t>
            </a: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做賀年卡</a:t>
            </a:r>
            <a:endParaRPr lang="en-US" altLang="zh-TW" sz="2800" dirty="0" smtClean="0">
              <a:solidFill>
                <a:schemeClr val="accent2">
                  <a:lumMod val="10000"/>
                </a:schemeClr>
              </a:solidFill>
              <a:latin typeface="BiauKai"/>
              <a:ea typeface="BiauKai"/>
              <a:cs typeface="BiauKai"/>
            </a:endParaRP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 smtClean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紅包</a:t>
            </a:r>
            <a:endParaRPr lang="en-US" altLang="zh-TW" sz="2800" dirty="0" smtClean="0">
              <a:solidFill>
                <a:schemeClr val="accent2">
                  <a:lumMod val="10000"/>
                </a:schemeClr>
              </a:solidFill>
              <a:latin typeface="BiauKai"/>
              <a:ea typeface="BiauKai"/>
              <a:cs typeface="BiauKai"/>
            </a:endParaRP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拜年</a:t>
            </a:r>
            <a:r>
              <a:rPr lang="en-US" altLang="zh-TW" sz="2800" dirty="0">
                <a:solidFill>
                  <a:schemeClr val="accent2">
                    <a:lumMod val="10000"/>
                  </a:schemeClr>
                </a:solidFill>
                <a:latin typeface="BiauKai"/>
                <a:ea typeface="BiauKai"/>
                <a:cs typeface="BiauKa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512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7: KNOW </a:t>
            </a:r>
          </a:p>
          <a:p>
            <a:pPr marL="0" indent="0">
              <a:buNone/>
            </a:pPr>
            <a:r>
              <a:rPr lang="en-US" i="1" dirty="0" smtClean="0"/>
              <a:t>   Sub</a:t>
            </a:r>
            <a:r>
              <a:rPr lang="en-US" i="1" dirty="0"/>
              <a:t>-theme: 做賀年卡</a:t>
            </a:r>
          </a:p>
          <a:p>
            <a:pPr marL="0" indent="0">
              <a:buNone/>
            </a:pPr>
            <a:r>
              <a:rPr lang="en-US" altLang="zh-CHT" baseline="30000" dirty="0"/>
              <a:t>LANGUAGE:</a:t>
            </a:r>
            <a:r>
              <a:rPr lang="zh-CHT" altLang="en-US" i="1" baseline="30000" dirty="0"/>
              <a:t>卡片，金色，畫紙，賀年，祝福，遠方，想念，寫字</a:t>
            </a:r>
          </a:p>
          <a:p>
            <a:pPr marL="0" indent="0">
              <a:buNone/>
            </a:pPr>
            <a:r>
              <a:rPr lang="ja-JP" altLang="en-US" i="1" baseline="30000" dirty="0"/>
              <a:t>先</a:t>
            </a:r>
            <a:r>
              <a:rPr lang="en-US" altLang="ja-JP" i="1" baseline="30000" dirty="0"/>
              <a:t>…</a:t>
            </a:r>
            <a:r>
              <a:rPr lang="ja-JP" altLang="en-US" i="1" baseline="30000" dirty="0"/>
              <a:t>再</a:t>
            </a:r>
            <a:r>
              <a:rPr lang="en-US" altLang="ja-JP" i="1" baseline="30000" dirty="0"/>
              <a:t>…</a:t>
            </a:r>
            <a:r>
              <a:rPr lang="ja-JP" altLang="en-US" i="1" baseline="30000" dirty="0"/>
              <a:t>最後</a:t>
            </a:r>
            <a:r>
              <a:rPr lang="en-US" altLang="ja-JP" i="1" baseline="30000" dirty="0"/>
              <a:t>…</a:t>
            </a:r>
            <a:endParaRPr lang="ja-JP" altLang="en-US" baseline="30000" dirty="0"/>
          </a:p>
          <a:p>
            <a:pPr marL="0" indent="0">
              <a:buNone/>
            </a:pPr>
            <a:r>
              <a:rPr lang="en-US" altLang="zh-CHT" baseline="30000" dirty="0"/>
              <a:t>CULTURE: </a:t>
            </a:r>
            <a:r>
              <a:rPr lang="zh-CHT" altLang="en-US" i="1" baseline="30000" dirty="0"/>
              <a:t>比較美國的聖誕卡和中國的賀年卡</a:t>
            </a:r>
          </a:p>
          <a:p>
            <a:pPr marL="0" indent="0">
              <a:buNone/>
            </a:pPr>
            <a:r>
              <a:rPr lang="en-US" altLang="ja-JP" baseline="30000" dirty="0"/>
              <a:t>CONTENT: </a:t>
            </a:r>
            <a:r>
              <a:rPr lang="ja-JP" altLang="en-US" i="1" baseline="30000" dirty="0"/>
              <a:t>美術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51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886" y="1452282"/>
            <a:ext cx="8842549" cy="5405717"/>
          </a:xfrm>
        </p:spPr>
        <p:txBody>
          <a:bodyPr>
            <a:noAutofit/>
          </a:bodyPr>
          <a:lstStyle/>
          <a:p>
            <a:r>
              <a:rPr lang="en-US" sz="3600" i="1" dirty="0"/>
              <a:t>Sub-</a:t>
            </a:r>
            <a:r>
              <a:rPr lang="en-US" sz="3600" i="1" baseline="30000" dirty="0"/>
              <a:t>theme :紅包</a:t>
            </a:r>
          </a:p>
          <a:p>
            <a:pPr marL="0" indent="0">
              <a:buNone/>
            </a:pPr>
            <a:r>
              <a:rPr lang="en-US" altLang="zh-CHT" sz="3600" baseline="30000" dirty="0"/>
              <a:t>LANGUAGE:</a:t>
            </a:r>
            <a:r>
              <a:rPr lang="zh-CHT" altLang="en-US" sz="3600" i="1" baseline="30000" dirty="0"/>
              <a:t>收到，放假，用心，順心，忘記，功課，努力</a:t>
            </a:r>
          </a:p>
          <a:p>
            <a:pPr marL="0" indent="0">
              <a:buNone/>
            </a:pPr>
            <a:r>
              <a:rPr lang="en-US" altLang="zh-CHT" sz="3600" i="1" baseline="30000" dirty="0"/>
              <a:t>…</a:t>
            </a:r>
            <a:r>
              <a:rPr lang="zh-CHT" altLang="en-US" sz="3600" i="1" baseline="30000" dirty="0"/>
              <a:t>常常</a:t>
            </a:r>
            <a:r>
              <a:rPr lang="en-US" altLang="zh-CHT" sz="3600" i="1" baseline="30000" dirty="0"/>
              <a:t>...</a:t>
            </a:r>
          </a:p>
          <a:p>
            <a:pPr marL="0" indent="0">
              <a:buNone/>
            </a:pPr>
            <a:r>
              <a:rPr lang="en-US" altLang="ja-JP" sz="3600" i="1" baseline="30000" dirty="0"/>
              <a:t>…</a:t>
            </a:r>
            <a:r>
              <a:rPr lang="ja-JP" altLang="en-US" sz="3600" i="1" baseline="30000" dirty="0"/>
              <a:t>開始</a:t>
            </a:r>
            <a:r>
              <a:rPr lang="en-US" altLang="ja-JP" sz="3600" i="1" baseline="30000" dirty="0"/>
              <a:t>…</a:t>
            </a:r>
          </a:p>
          <a:p>
            <a:pPr marL="0" indent="0">
              <a:buNone/>
            </a:pPr>
            <a:r>
              <a:rPr lang="en-US" altLang="zh-CHT" sz="3600" i="1" baseline="30000" dirty="0"/>
              <a:t>…</a:t>
            </a:r>
            <a:r>
              <a:rPr lang="zh-CHT" altLang="en-US" sz="3600" i="1" baseline="30000" dirty="0" smtClean="0"/>
              <a:t>忽然</a:t>
            </a:r>
            <a:r>
              <a:rPr lang="en-US" altLang="zh-CHT" sz="3600" i="1" baseline="30000" dirty="0" smtClean="0"/>
              <a:t>…</a:t>
            </a:r>
            <a:endParaRPr lang="en-US" sz="3600" baseline="30000" dirty="0"/>
          </a:p>
          <a:p>
            <a:pPr marL="0" indent="0">
              <a:buNone/>
            </a:pPr>
            <a:r>
              <a:rPr lang="en-US" altLang="zh-CHT" sz="3600" baseline="30000" dirty="0"/>
              <a:t>CULTURE:</a:t>
            </a:r>
            <a:r>
              <a:rPr lang="zh-CHT" altLang="en-US" sz="3600" i="1" baseline="30000" dirty="0"/>
              <a:t>文化差異：中國人過年包紅包，韓國人過年包白包，日本人不過農曆年</a:t>
            </a:r>
          </a:p>
          <a:p>
            <a:pPr marL="0" indent="0">
              <a:buNone/>
            </a:pPr>
            <a:r>
              <a:rPr lang="en-US" sz="3600" baseline="30000" dirty="0"/>
              <a:t>CONTENT</a:t>
            </a:r>
            <a:r>
              <a:rPr lang="en-US" sz="3600" baseline="30000" dirty="0" smtClean="0"/>
              <a:t>: </a:t>
            </a:r>
            <a:r>
              <a:rPr lang="en-US" sz="3600" i="1" baseline="30000" dirty="0" smtClean="0"/>
              <a:t>地理</a:t>
            </a:r>
            <a:endParaRPr 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3502438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7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Sub-theme:  拜年</a:t>
            </a:r>
          </a:p>
          <a:p>
            <a:pPr marL="0" indent="0">
              <a:buNone/>
            </a:pPr>
            <a:r>
              <a:rPr lang="en-US" altLang="zh-CHT" baseline="30000" dirty="0"/>
              <a:t>LANGUAGE: </a:t>
            </a:r>
            <a:r>
              <a:rPr lang="zh-CHT" altLang="en-US" i="1" baseline="30000" dirty="0"/>
              <a:t>拜年，表哥，花園，庭院，初一，初二，初三</a:t>
            </a:r>
            <a:r>
              <a:rPr lang="en-US" altLang="zh-CHT" i="1" baseline="30000" dirty="0"/>
              <a:t>….</a:t>
            </a:r>
            <a:r>
              <a:rPr lang="zh-CHT" altLang="en-US" i="1" baseline="30000" dirty="0"/>
              <a:t>初十，誇獎，客廳，</a:t>
            </a:r>
          </a:p>
          <a:p>
            <a:pPr marL="0" indent="0">
              <a:buNone/>
            </a:pPr>
            <a:r>
              <a:rPr lang="zh-TW" altLang="en-US" i="1" baseline="30000" dirty="0"/>
              <a:t>和</a:t>
            </a:r>
            <a:r>
              <a:rPr lang="en-US" altLang="zh-TW" i="1" baseline="30000" dirty="0"/>
              <a:t>...</a:t>
            </a:r>
            <a:r>
              <a:rPr lang="zh-TW" altLang="en-US" i="1" baseline="30000" dirty="0"/>
              <a:t>一起</a:t>
            </a:r>
            <a:r>
              <a:rPr lang="en-US" altLang="zh-TW" i="1" baseline="30000" dirty="0"/>
              <a:t>...</a:t>
            </a:r>
          </a:p>
          <a:p>
            <a:pPr marL="0" indent="0">
              <a:buNone/>
            </a:pPr>
            <a:r>
              <a:rPr lang="en-US" altLang="zh-CHT" i="1" baseline="30000" dirty="0"/>
              <a:t>…</a:t>
            </a:r>
            <a:r>
              <a:rPr lang="zh-CHT" altLang="en-US" i="1" baseline="30000" dirty="0"/>
              <a:t>看誰</a:t>
            </a:r>
            <a:r>
              <a:rPr lang="en-US" altLang="zh-CHT" i="1" baseline="30000" dirty="0"/>
              <a:t>...</a:t>
            </a:r>
          </a:p>
          <a:p>
            <a:pPr marL="0" indent="0">
              <a:buNone/>
            </a:pPr>
            <a:r>
              <a:rPr lang="en-US" i="1" baseline="30000" dirty="0"/>
              <a:t>…比...</a:t>
            </a:r>
          </a:p>
          <a:p>
            <a:pPr marL="0" indent="0">
              <a:buNone/>
            </a:pPr>
            <a:r>
              <a:rPr lang="en-US" altLang="zh-CHT" i="1" baseline="30000" dirty="0"/>
              <a:t>…</a:t>
            </a:r>
            <a:r>
              <a:rPr lang="zh-CHT" altLang="en-US" i="1" baseline="30000" dirty="0"/>
              <a:t>還到</a:t>
            </a:r>
            <a:r>
              <a:rPr lang="en-US" altLang="zh-CHT" i="1" baseline="30000" dirty="0"/>
              <a:t>...</a:t>
            </a:r>
          </a:p>
          <a:p>
            <a:pPr marL="0" indent="0">
              <a:buNone/>
            </a:pPr>
            <a:r>
              <a:rPr lang="en-US" altLang="zh-CHT" baseline="30000" dirty="0"/>
              <a:t>CULTURE: </a:t>
            </a:r>
            <a:r>
              <a:rPr lang="zh-CHT" altLang="en-US" i="1" baseline="30000" dirty="0"/>
              <a:t>美國和中國過年的文化差異：中國人去人家家拜年會帶水果籃，美國人去人家家拜年會帶酒</a:t>
            </a:r>
            <a:r>
              <a:rPr lang="en-US" altLang="zh-CHT" i="1" baseline="30000" dirty="0"/>
              <a:t>(</a:t>
            </a:r>
            <a:r>
              <a:rPr lang="zh-CHT" altLang="en-US" i="1" baseline="30000" dirty="0"/>
              <a:t>紅酒</a:t>
            </a:r>
            <a:r>
              <a:rPr lang="en-US" altLang="zh-CHT" i="1" baseline="30000" dirty="0"/>
              <a:t>)</a:t>
            </a:r>
            <a:r>
              <a:rPr lang="zh-CHT" altLang="en-US" i="1" baseline="30000" dirty="0"/>
              <a:t>。</a:t>
            </a:r>
          </a:p>
          <a:p>
            <a:pPr marL="0" indent="0">
              <a:buNone/>
            </a:pPr>
            <a:r>
              <a:rPr lang="en-US" altLang="zh-CHT" baseline="30000" dirty="0"/>
              <a:t>CONTENT: </a:t>
            </a:r>
            <a:r>
              <a:rPr lang="zh-CHT" altLang="en-US" i="1" baseline="30000" dirty="0"/>
              <a:t>社會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28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學生的作品</a:t>
            </a:r>
            <a:endParaRPr lang="en-US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581460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3" y="1607501"/>
            <a:ext cx="8886178" cy="479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11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BiauKai"/>
                <a:ea typeface="BiauKai"/>
                <a:cs typeface="BiauKai"/>
              </a:rPr>
              <a:t>最後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結論</a:t>
            </a:r>
            <a:endParaRPr lang="en-US" dirty="0">
              <a:latin typeface="BiauKai"/>
              <a:ea typeface="BiauKai"/>
              <a:cs typeface="BiauKai"/>
            </a:endParaRPr>
          </a:p>
        </p:txBody>
      </p:sp>
      <p:pic>
        <p:nvPicPr>
          <p:cNvPr id="4" name="Picture 3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1452282"/>
            <a:ext cx="5147733" cy="514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45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127468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50" y="1382451"/>
            <a:ext cx="5475549" cy="547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9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850" y="0"/>
            <a:ext cx="896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HT" altLang="en-US" sz="5400" dirty="0" smtClean="0">
                <a:latin typeface="BiauKai"/>
                <a:ea typeface="BiauKai"/>
                <a:cs typeface="BiauKai"/>
              </a:rPr>
              <a:t>填鴨式教</a:t>
            </a:r>
            <a:r>
              <a:rPr lang="zh-TW" altLang="en-US" sz="5400" dirty="0" smtClean="0">
                <a:latin typeface="BiauKai"/>
                <a:ea typeface="BiauKai"/>
                <a:cs typeface="BiauKai"/>
              </a:rPr>
              <a:t>學</a:t>
            </a:r>
            <a:r>
              <a:rPr lang="en-US" altLang="zh-TW" sz="5400" dirty="0" smtClean="0">
                <a:latin typeface="BiauKai"/>
                <a:ea typeface="BiauKai"/>
                <a:cs typeface="BiauKai"/>
              </a:rPr>
              <a:t>VS.</a:t>
            </a:r>
            <a:r>
              <a:rPr lang="zh-TW" altLang="en-US" sz="5400" dirty="0" smtClean="0">
                <a:latin typeface="BiauKai"/>
                <a:ea typeface="BiauKai"/>
                <a:cs typeface="BiauKai"/>
              </a:rPr>
              <a:t>主題式教學</a:t>
            </a:r>
            <a:endParaRPr lang="en-US" sz="5400" dirty="0"/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2743"/>
            <a:ext cx="4347114" cy="2355257"/>
          </a:xfrm>
          <a:prstGeom prst="rect">
            <a:avLst/>
          </a:prstGeom>
        </p:spPr>
      </p:pic>
      <p:pic>
        <p:nvPicPr>
          <p:cNvPr id="7" name="Picture 6" descr="6727683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161128"/>
            <a:ext cx="4461085" cy="2341615"/>
          </a:xfrm>
          <a:prstGeom prst="rect">
            <a:avLst/>
          </a:prstGeom>
        </p:spPr>
      </p:pic>
      <p:pic>
        <p:nvPicPr>
          <p:cNvPr id="8" name="Picture 7" descr="20130114233224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083" y="1259847"/>
            <a:ext cx="4682917" cy="2707159"/>
          </a:xfrm>
          <a:prstGeom prst="rect">
            <a:avLst/>
          </a:prstGeom>
        </p:spPr>
      </p:pic>
      <p:pic>
        <p:nvPicPr>
          <p:cNvPr id="9" name="Picture 8" descr="hqdefaul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083" y="4021189"/>
            <a:ext cx="4736170" cy="283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00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Times"/>
                <a:cs typeface="Times"/>
              </a:rPr>
              <a:t>Overview</a:t>
            </a:r>
            <a:r>
              <a:rPr lang="zh-TW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452282"/>
            <a:ext cx="8007349" cy="5333999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什麼是主題式教學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如何設計主題教學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動手做做看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學生們的作品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最後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…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結論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en-US" altLang="zh-TW" dirty="0" smtClean="0">
                <a:latin typeface="BiauKai"/>
                <a:ea typeface="BiauKai"/>
                <a:cs typeface="BiauKai"/>
              </a:rPr>
              <a:t>Q &amp; A</a:t>
            </a:r>
          </a:p>
          <a:p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4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主題式教學</a:t>
            </a:r>
            <a:endParaRPr lang="en-US" dirty="0">
              <a:latin typeface="BiauKai"/>
              <a:ea typeface="BiauKai"/>
              <a:cs typeface="BiauKa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學習必須與真實生活結合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了解學生的不同學習需要</a:t>
            </a:r>
            <a:endParaRPr lang="en-US" altLang="zh-TW" dirty="0">
              <a:latin typeface="BiauKai"/>
              <a:ea typeface="BiauKai"/>
              <a:cs typeface="BiauKai"/>
            </a:endParaRPr>
          </a:p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了解學生個人的學習態度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(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差異）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endParaRPr lang="en-US" altLang="zh-TW" dirty="0" smtClean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304409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BiauKai"/>
                <a:ea typeface="BiauKai"/>
                <a:cs typeface="BiauKai"/>
              </a:rPr>
              <a:t>如何設計主題式教學</a:t>
            </a:r>
            <a:endParaRPr lang="en-US" dirty="0">
              <a:latin typeface="BiauKai"/>
              <a:ea typeface="BiauKai"/>
              <a:cs typeface="BiauKa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74" y="1621020"/>
            <a:ext cx="8795250" cy="215660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BiauKai"/>
                <a:ea typeface="BiauKai"/>
                <a:cs typeface="BiauKai"/>
              </a:rPr>
              <a:t>Step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 </a:t>
            </a:r>
            <a:r>
              <a:rPr lang="en-US" altLang="zh-TW" dirty="0" smtClean="0">
                <a:latin typeface="BiauKai"/>
                <a:ea typeface="BiauKai"/>
                <a:cs typeface="BiauKai"/>
              </a:rPr>
              <a:t>1:</a:t>
            </a:r>
            <a:r>
              <a:rPr lang="zh-TW" altLang="en-US" dirty="0" smtClean="0">
                <a:latin typeface="BiauKai"/>
                <a:ea typeface="BiauKai"/>
                <a:cs typeface="BiauKai"/>
              </a:rPr>
              <a:t> 先想一想大主題是什麼？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lvl="1"/>
            <a:r>
              <a:rPr lang="zh-TW" altLang="zh-TW" sz="2800" dirty="0" smtClean="0">
                <a:latin typeface="BiauKai"/>
                <a:ea typeface="BiauKai"/>
                <a:cs typeface="BiauKai"/>
              </a:rPr>
              <a:t>E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x.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 我生病了。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 </a:t>
            </a:r>
            <a:endParaRPr lang="en-US" altLang="zh-TW" sz="2800" dirty="0">
              <a:latin typeface="BiauKai"/>
              <a:ea typeface="BiauKai"/>
              <a:cs typeface="BiauKai"/>
            </a:endParaRPr>
          </a:p>
          <a:p>
            <a:pPr lvl="1"/>
            <a:r>
              <a:rPr lang="en-US" altLang="zh-TW" sz="2800" dirty="0" smtClean="0">
                <a:latin typeface="BiauKai"/>
                <a:ea typeface="BiauKai"/>
                <a:cs typeface="BiauKai"/>
              </a:rPr>
              <a:t>Ex. 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中國超市真好玩</a:t>
            </a:r>
            <a:endParaRPr lang="en-US" altLang="zh-TW" sz="2800" dirty="0">
              <a:latin typeface="BiauKai"/>
              <a:ea typeface="BiauKai"/>
              <a:cs typeface="BiauKai"/>
            </a:endParaRPr>
          </a:p>
          <a:p>
            <a:pPr marL="349250" lvl="1" indent="0">
              <a:buNone/>
            </a:pPr>
            <a:endParaRPr lang="en-US" altLang="zh-TW" sz="2800" dirty="0">
              <a:latin typeface="BiauKai"/>
              <a:ea typeface="BiauKai"/>
              <a:cs typeface="BiauKa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775" y="3922302"/>
            <a:ext cx="4150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S</a:t>
            </a:r>
            <a:r>
              <a:rPr lang="en-US" altLang="zh-TW" sz="2800" dirty="0" err="1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tep</a:t>
            </a: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 </a:t>
            </a:r>
            <a:r>
              <a:rPr lang="en-US" altLang="zh-TW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2:</a:t>
            </a: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 小主題</a:t>
            </a:r>
            <a:endParaRPr lang="en-US" altLang="zh-TW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pPr marL="742950" lvl="1" indent="-285750">
              <a:buFont typeface="Arial"/>
              <a:buChar char="•"/>
            </a:pPr>
            <a:r>
              <a:rPr lang="zh-TW" altLang="zh-TW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E</a:t>
            </a:r>
            <a:r>
              <a:rPr lang="en-US" altLang="zh-TW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x.</a:t>
            </a: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 我生病了</a:t>
            </a:r>
            <a:endParaRPr lang="en-US" altLang="zh-TW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pPr marL="1657350" lvl="3" indent="-285750">
              <a:buFont typeface="Arial"/>
              <a:buChar char="•"/>
            </a:pP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我不舒服</a:t>
            </a:r>
            <a:endParaRPr lang="en-US" altLang="zh-TW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pPr marL="1657350" lvl="3" indent="-285750">
              <a:buFont typeface="Arial"/>
              <a:buChar char="•"/>
            </a:pP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你感冒了</a:t>
            </a:r>
            <a:endParaRPr lang="en-US" altLang="zh-TW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pPr marL="1657350" lvl="3" indent="-285750">
              <a:buFont typeface="Arial"/>
              <a:buChar char="•"/>
            </a:pP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你的病好了嗎？</a:t>
            </a:r>
            <a:endParaRPr lang="en-US" altLang="zh-TW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endParaRPr lang="en-US" sz="2800" dirty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0923" y="3922302"/>
            <a:ext cx="483307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altLang="zh-TW" sz="2800" dirty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Ex.</a:t>
            </a:r>
            <a:r>
              <a:rPr lang="zh-TW" altLang="en-US" sz="2800" dirty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中國</a:t>
            </a: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超市真好玩</a:t>
            </a:r>
            <a:endParaRPr lang="en-US" altLang="zh-TW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pPr marL="1200150" lvl="2" indent="-285750">
              <a:buFont typeface="Arial"/>
              <a:buChar char="•"/>
            </a:pP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買什麼</a:t>
            </a:r>
            <a:endParaRPr lang="en-US" altLang="zh-TW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pPr marL="1200150" lvl="2" indent="-285750">
              <a:buFont typeface="Arial"/>
              <a:buChar char="•"/>
            </a:pP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吃什麼</a:t>
            </a:r>
            <a:r>
              <a:rPr lang="en-US" altLang="zh-TW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/</a:t>
            </a: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喝什麼</a:t>
            </a:r>
            <a:endParaRPr lang="en-US" altLang="zh-TW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pPr marL="1200150" lvl="2" indent="-285750">
              <a:buFont typeface="Arial"/>
              <a:buChar char="•"/>
            </a:pP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在中國超市學中文</a:t>
            </a:r>
            <a:endParaRPr lang="en-US" sz="2800" dirty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33153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7"/>
          </a:xfrm>
        </p:spPr>
        <p:txBody>
          <a:bodyPr/>
          <a:lstStyle/>
          <a:p>
            <a:r>
              <a:rPr lang="en-US" altLang="zh-TW" dirty="0" smtClean="0"/>
              <a:t>Step 3: Can Do</a:t>
            </a:r>
          </a:p>
          <a:p>
            <a:pPr lvl="1"/>
            <a:r>
              <a:rPr lang="en-US" altLang="zh-TW" dirty="0" smtClean="0"/>
              <a:t>I can list……</a:t>
            </a:r>
          </a:p>
          <a:p>
            <a:pPr lvl="1"/>
            <a:r>
              <a:rPr lang="en-US" altLang="zh-TW" dirty="0" smtClean="0"/>
              <a:t>I can find…..</a:t>
            </a:r>
          </a:p>
          <a:p>
            <a:pPr lvl="1"/>
            <a:r>
              <a:rPr lang="en-US" altLang="zh-TW" dirty="0" smtClean="0"/>
              <a:t>I can talk about ….</a:t>
            </a:r>
          </a:p>
          <a:p>
            <a:pPr lvl="1"/>
            <a:r>
              <a:rPr lang="en-US" altLang="zh-TW" dirty="0" smtClean="0"/>
              <a:t>I can describe …..</a:t>
            </a:r>
          </a:p>
          <a:p>
            <a:pPr lvl="1"/>
            <a:r>
              <a:rPr lang="en-US" altLang="zh-TW" dirty="0" smtClean="0"/>
              <a:t>I can present …..</a:t>
            </a:r>
          </a:p>
          <a:p>
            <a:pPr marL="349250" lvl="1" indent="0">
              <a:buNone/>
            </a:pPr>
            <a:r>
              <a:rPr lang="en-US" altLang="zh-TW" dirty="0" smtClean="0"/>
              <a:t>( Information from…..)</a:t>
            </a:r>
          </a:p>
          <a:p>
            <a:pPr marL="349250" lvl="1" indent="0">
              <a:buNone/>
            </a:pPr>
            <a:r>
              <a:rPr lang="en-US" altLang="zh-TW" dirty="0"/>
              <a:t>***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什麼是</a:t>
            </a:r>
            <a:r>
              <a:rPr lang="en-US" altLang="zh-TW" dirty="0"/>
              <a:t>Can</a:t>
            </a:r>
            <a:r>
              <a:rPr lang="zh-TW" altLang="en-US" dirty="0"/>
              <a:t> </a:t>
            </a:r>
            <a:r>
              <a:rPr lang="en-US" altLang="zh-TW" dirty="0"/>
              <a:t>Do</a:t>
            </a:r>
            <a:r>
              <a:rPr lang="zh-TW" altLang="en-US" dirty="0"/>
              <a:t> </a:t>
            </a:r>
            <a:r>
              <a:rPr lang="en-US" altLang="zh-TW" dirty="0"/>
              <a:t>???</a:t>
            </a:r>
          </a:p>
          <a:p>
            <a:pPr marL="349250" lvl="1" indent="0">
              <a:buNone/>
            </a:pPr>
            <a:r>
              <a:rPr lang="zh-TW" altLang="en-US" dirty="0" smtClean="0">
                <a:latin typeface="BiauKai"/>
                <a:ea typeface="BiauKai"/>
                <a:cs typeface="BiauKai"/>
              </a:rPr>
              <a:t>學生可以做到那些訂好的目標</a:t>
            </a:r>
            <a:endParaRPr lang="en-US" altLang="zh-TW" dirty="0" smtClean="0">
              <a:latin typeface="BiauKai"/>
              <a:ea typeface="BiauKai"/>
              <a:cs typeface="BiauKai"/>
            </a:endParaRPr>
          </a:p>
          <a:p>
            <a:pPr marL="349250" lvl="1" indent="0">
              <a:buNone/>
            </a:pPr>
            <a:endParaRPr lang="en-US" altLang="zh-TW" dirty="0" smtClean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3202100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701769"/>
          </a:xfrm>
        </p:spPr>
        <p:txBody>
          <a:bodyPr/>
          <a:lstStyle/>
          <a:p>
            <a:r>
              <a:rPr lang="en-US" dirty="0" smtClean="0"/>
              <a:t>Step 4: End of unit performance Tasks ( 3 modes)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083" y="2154051"/>
            <a:ext cx="831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Interpretive Tasks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083" y="3224291"/>
            <a:ext cx="8311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Presentational Tasks </a:t>
            </a:r>
          </a:p>
          <a:p>
            <a:pPr lvl="2"/>
            <a:r>
              <a:rPr lang="zh-TW" altLang="en-US" sz="2800" dirty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(</a:t>
            </a: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在這個</a:t>
            </a:r>
            <a:r>
              <a:rPr lang="en-US" altLang="zh-TW" sz="2800" dirty="0" smtClean="0">
                <a:solidFill>
                  <a:schemeClr val="tx2"/>
                </a:solidFill>
                <a:ea typeface="BiauKai"/>
                <a:cs typeface="BiauKai"/>
              </a:rPr>
              <a:t>Unit</a:t>
            </a: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 結束後，要學生做到那些目標</a:t>
            </a:r>
            <a:r>
              <a:rPr lang="zh-TW" altLang="zh-TW" sz="2800" dirty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)</a:t>
            </a:r>
            <a:endParaRPr lang="en-US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083" y="2701071"/>
            <a:ext cx="831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Interpersonal Tasks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178398"/>
            <a:ext cx="8826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Step 5: Time </a:t>
            </a:r>
            <a:r>
              <a:rPr lang="en-US" sz="2800" dirty="0" smtClean="0">
                <a:solidFill>
                  <a:schemeClr val="tx2"/>
                </a:solidFill>
              </a:rPr>
              <a:t>Frame</a:t>
            </a:r>
          </a:p>
          <a:p>
            <a:pPr marL="1371600" lvl="2" indent="-457200">
              <a:buFont typeface="Arial"/>
              <a:buChar char="•"/>
            </a:pPr>
            <a:r>
              <a:rPr lang="zh-TW" alt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要花多少課的時間</a:t>
            </a:r>
            <a:endParaRPr lang="en-US" altLang="zh-TW" sz="2800" dirty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pPr marL="1371600" lvl="2" indent="-457200">
              <a:buFont typeface="Arial"/>
              <a:buChar char="•"/>
            </a:pPr>
            <a:endParaRPr lang="en-US" sz="2800" dirty="0" smtClean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  <a:p>
            <a:r>
              <a:rPr lang="zh-TW" altLang="en-US" sz="2800" dirty="0" smtClean="0">
                <a:solidFill>
                  <a:srgbClr val="FF0000"/>
                </a:solidFill>
                <a:ea typeface="BiauKai"/>
                <a:cs typeface="BiauKai"/>
              </a:rPr>
              <a:t> </a:t>
            </a:r>
            <a:endParaRPr lang="en-US" altLang="zh-TW" sz="2800" dirty="0">
              <a:solidFill>
                <a:srgbClr val="FF0000"/>
              </a:solidFill>
              <a:ea typeface="BiauKai"/>
              <a:cs typeface="BiauKai"/>
            </a:endParaRPr>
          </a:p>
          <a:p>
            <a:pPr lvl="2"/>
            <a:r>
              <a:rPr lang="en-US" sz="2800" dirty="0" smtClean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 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10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49" y="3208412"/>
            <a:ext cx="9123551" cy="1833706"/>
          </a:xfrm>
        </p:spPr>
        <p:txBody>
          <a:bodyPr/>
          <a:lstStyle/>
          <a:p>
            <a:r>
              <a:rPr lang="en-US" dirty="0" smtClean="0"/>
              <a:t>Step 7: KNOW </a:t>
            </a:r>
          </a:p>
          <a:p>
            <a:pPr lvl="3"/>
            <a:r>
              <a:rPr lang="en-US" dirty="0" smtClean="0"/>
              <a:t>Language ?</a:t>
            </a:r>
          </a:p>
          <a:p>
            <a:pPr lvl="3"/>
            <a:r>
              <a:rPr lang="en-US" dirty="0" smtClean="0"/>
              <a:t>Culture ?</a:t>
            </a:r>
          </a:p>
          <a:p>
            <a:pPr lvl="3"/>
            <a:r>
              <a:rPr lang="en-US" dirty="0" smtClean="0"/>
              <a:t>Content </a:t>
            </a:r>
            <a:r>
              <a:rPr lang="en-US" altLang="zh-TW" dirty="0" smtClean="0"/>
              <a:t>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449" y="5042118"/>
            <a:ext cx="91235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***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什麼是</a:t>
            </a:r>
            <a:r>
              <a:rPr lang="en-US" sz="2800" dirty="0" smtClean="0">
                <a:latin typeface="BiauKai"/>
                <a:ea typeface="BiauKai"/>
                <a:cs typeface="BiauKai"/>
              </a:rPr>
              <a:t> </a:t>
            </a:r>
            <a:r>
              <a:rPr lang="en-US" sz="2800" dirty="0" smtClean="0"/>
              <a:t>Know ???</a:t>
            </a:r>
          </a:p>
          <a:p>
            <a:r>
              <a:rPr lang="en-US" sz="2800" dirty="0" smtClean="0"/>
              <a:t> 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要學生知道的語言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(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詞彙，句型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….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等等）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,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 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sz="2800" dirty="0" smtClean="0">
                <a:latin typeface="BiauKai"/>
                <a:ea typeface="BiauKai"/>
                <a:cs typeface="BiauKai"/>
              </a:rPr>
              <a:t>文化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(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中國文化，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 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文化的差異）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,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 和內容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(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 地理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,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 自然</a:t>
            </a:r>
            <a:r>
              <a:rPr lang="zh-TW" altLang="zh-TW" sz="2800" dirty="0" smtClean="0">
                <a:latin typeface="BiauKai"/>
                <a:ea typeface="BiauKai"/>
                <a:cs typeface="BiauKai"/>
              </a:rPr>
              <a:t>.</a:t>
            </a:r>
            <a:r>
              <a:rPr lang="en-US" altLang="zh-TW" sz="2800" dirty="0" smtClean="0">
                <a:latin typeface="BiauKai"/>
                <a:ea typeface="BiauKai"/>
                <a:cs typeface="BiauKai"/>
              </a:rPr>
              <a:t>.</a:t>
            </a:r>
            <a:r>
              <a:rPr lang="zh-TW" altLang="en-US" sz="2800" dirty="0" smtClean="0">
                <a:latin typeface="BiauKai"/>
                <a:ea typeface="BiauKai"/>
                <a:cs typeface="BiauKai"/>
              </a:rPr>
              <a:t>等等）</a:t>
            </a:r>
            <a:endParaRPr lang="en-US" altLang="zh-TW" sz="2800" dirty="0" smtClean="0">
              <a:latin typeface="BiauKai"/>
              <a:ea typeface="BiauKai"/>
              <a:cs typeface="BiauKai"/>
            </a:endParaRPr>
          </a:p>
          <a:p>
            <a:endParaRPr lang="en-US" sz="2800" dirty="0">
              <a:latin typeface="BiauKai"/>
              <a:ea typeface="BiauKai"/>
              <a:cs typeface="BiauKa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49" y="145228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Step </a:t>
            </a:r>
            <a:r>
              <a:rPr lang="en-US" sz="2800" dirty="0" smtClean="0">
                <a:solidFill>
                  <a:schemeClr val="tx2"/>
                </a:solidFill>
              </a:rPr>
              <a:t>6: </a:t>
            </a:r>
            <a:r>
              <a:rPr lang="en-US" sz="2800" dirty="0">
                <a:solidFill>
                  <a:schemeClr val="tx2"/>
                </a:solidFill>
              </a:rPr>
              <a:t>Focus</a:t>
            </a:r>
          </a:p>
          <a:p>
            <a:pPr marL="1828800" lvl="3" indent="-457200">
              <a:buFont typeface="Arial"/>
              <a:buChar char="•"/>
            </a:pPr>
            <a:r>
              <a:rPr lang="zh-TW" altLang="en-US" sz="2800" dirty="0">
                <a:solidFill>
                  <a:schemeClr val="tx2"/>
                </a:solidFill>
                <a:latin typeface="BiauKai"/>
                <a:ea typeface="BiauKai"/>
                <a:cs typeface="BiauKai"/>
              </a:rPr>
              <a:t>小主題</a:t>
            </a:r>
            <a:endParaRPr lang="en-US" sz="2800" dirty="0">
              <a:solidFill>
                <a:schemeClr val="tx2"/>
              </a:solidFill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5404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1235</TotalTime>
  <Words>921</Words>
  <Application>Microsoft Macintosh PowerPoint</Application>
  <PresentationFormat>On-screen Show (4:3)</PresentationFormat>
  <Paragraphs>200</Paragraphs>
  <Slides>29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Infusion</vt:lpstr>
      <vt:lpstr>彩繪教學的畫布</vt:lpstr>
      <vt:lpstr>什麼是主題式教學？</vt:lpstr>
      <vt:lpstr>PowerPoint Presentation</vt:lpstr>
      <vt:lpstr>Overview </vt:lpstr>
      <vt:lpstr>主題式教學</vt:lpstr>
      <vt:lpstr>如何設計主題式教學</vt:lpstr>
      <vt:lpstr>PowerPoint Presentation</vt:lpstr>
      <vt:lpstr>PowerPoint Presentation</vt:lpstr>
      <vt:lpstr>PowerPoint Presentation</vt:lpstr>
      <vt:lpstr>Unit Design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動手做做看 </vt:lpstr>
      <vt:lpstr>Let’s Do It</vt:lpstr>
      <vt:lpstr>Unit Design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學生的作品</vt:lpstr>
      <vt:lpstr>PowerPoint Presentation</vt:lpstr>
      <vt:lpstr>最後…結論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彩繪教學的畫布</dc:title>
  <dc:creator>Chia Huei Liu</dc:creator>
  <cp:lastModifiedBy>Chia Huei Liu</cp:lastModifiedBy>
  <cp:revision>66</cp:revision>
  <dcterms:created xsi:type="dcterms:W3CDTF">2015-01-05T22:52:17Z</dcterms:created>
  <dcterms:modified xsi:type="dcterms:W3CDTF">2015-01-23T22:52:11Z</dcterms:modified>
</cp:coreProperties>
</file>