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4"/>
  </p:sldMasterIdLst>
  <p:notesMasterIdLst>
    <p:notesMasterId r:id="rId51"/>
  </p:notesMasterIdLst>
  <p:sldIdLst>
    <p:sldId id="256" r:id="rId5"/>
    <p:sldId id="339" r:id="rId6"/>
    <p:sldId id="325" r:id="rId7"/>
    <p:sldId id="326" r:id="rId8"/>
    <p:sldId id="323" r:id="rId9"/>
    <p:sldId id="295" r:id="rId10"/>
    <p:sldId id="327" r:id="rId11"/>
    <p:sldId id="279" r:id="rId12"/>
    <p:sldId id="328" r:id="rId13"/>
    <p:sldId id="329" r:id="rId14"/>
    <p:sldId id="266" r:id="rId15"/>
    <p:sldId id="271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15" r:id="rId26"/>
    <p:sldId id="316" r:id="rId27"/>
    <p:sldId id="272" r:id="rId28"/>
    <p:sldId id="310" r:id="rId29"/>
    <p:sldId id="308" r:id="rId30"/>
    <p:sldId id="319" r:id="rId31"/>
    <p:sldId id="318" r:id="rId32"/>
    <p:sldId id="320" r:id="rId33"/>
    <p:sldId id="321" r:id="rId34"/>
    <p:sldId id="313" r:id="rId35"/>
    <p:sldId id="322" r:id="rId36"/>
    <p:sldId id="274" r:id="rId37"/>
    <p:sldId id="293" r:id="rId38"/>
    <p:sldId id="288" r:id="rId39"/>
    <p:sldId id="294" r:id="rId40"/>
    <p:sldId id="286" r:id="rId41"/>
    <p:sldId id="306" r:id="rId42"/>
    <p:sldId id="273" r:id="rId43"/>
    <p:sldId id="291" r:id="rId44"/>
    <p:sldId id="301" r:id="rId45"/>
    <p:sldId id="275" r:id="rId46"/>
    <p:sldId id="276" r:id="rId47"/>
    <p:sldId id="277" r:id="rId48"/>
    <p:sldId id="270" r:id="rId49"/>
    <p:sldId id="32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660"/>
  </p:normalViewPr>
  <p:slideViewPr>
    <p:cSldViewPr>
      <p:cViewPr varScale="1">
        <p:scale>
          <a:sx n="92" d="100"/>
          <a:sy n="92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476B5-EABF-4049-B856-5B2FDEDAC94E}" type="doc">
      <dgm:prSet loTypeId="urn:microsoft.com/office/officeart/2008/layout/AlternatingHexagons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42156D-6C3B-3D45-B699-27A0E3CD0256}">
      <dgm:prSet phldrT="[Text]" custT="1"/>
      <dgm:spPr/>
      <dgm:t>
        <a:bodyPr/>
        <a:lstStyle/>
        <a:p>
          <a:r>
            <a:rPr lang="zh-CN" altLang="en-US" sz="2400" dirty="0" smtClean="0"/>
            <a:t>不健康</a:t>
          </a:r>
          <a:endParaRPr lang="en-US" sz="2400" dirty="0"/>
        </a:p>
      </dgm:t>
    </dgm:pt>
    <dgm:pt modelId="{26FBCF70-E129-5645-B151-405B7BD38B39}" type="parTrans" cxnId="{F19A7824-74CE-CD4E-85DD-775A963C99D0}">
      <dgm:prSet/>
      <dgm:spPr/>
      <dgm:t>
        <a:bodyPr/>
        <a:lstStyle/>
        <a:p>
          <a:endParaRPr lang="en-US"/>
        </a:p>
      </dgm:t>
    </dgm:pt>
    <dgm:pt modelId="{65174C9B-E8D2-8243-AA4A-5C977046C067}" type="sibTrans" cxnId="{F19A7824-74CE-CD4E-85DD-775A963C99D0}">
      <dgm:prSet/>
      <dgm:spPr/>
      <dgm:t>
        <a:bodyPr/>
        <a:lstStyle/>
        <a:p>
          <a:r>
            <a:rPr lang="zh-CN" altLang="en-US" smtClean="0"/>
            <a:t>好吃</a:t>
          </a:r>
          <a:endParaRPr lang="en-US" dirty="0"/>
        </a:p>
      </dgm:t>
    </dgm:pt>
    <dgm:pt modelId="{C2998921-4AFC-E548-B865-5E15FACCF716}">
      <dgm:prSet phldrT="[Text]"/>
      <dgm:spPr/>
      <dgm:t>
        <a:bodyPr/>
        <a:lstStyle/>
        <a:p>
          <a:r>
            <a:rPr lang="zh-CN" altLang="en-US" dirty="0" smtClean="0">
              <a:solidFill>
                <a:schemeClr val="accent5">
                  <a:lumMod val="50000"/>
                </a:schemeClr>
              </a:solidFill>
            </a:rPr>
            <a:t>好喝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5ECB421D-5368-F140-84A2-11CF87F7AF49}" type="parTrans" cxnId="{23AC1A88-4BD8-2C4C-AF05-98BB64FAC639}">
      <dgm:prSet/>
      <dgm:spPr/>
      <dgm:t>
        <a:bodyPr/>
        <a:lstStyle/>
        <a:p>
          <a:endParaRPr lang="en-US"/>
        </a:p>
      </dgm:t>
    </dgm:pt>
    <dgm:pt modelId="{51E0D81A-20ED-B746-93F9-B2E997352204}" type="sibTrans" cxnId="{23AC1A88-4BD8-2C4C-AF05-98BB64FAC639}">
      <dgm:prSet custT="1"/>
      <dgm:spPr/>
      <dgm:t>
        <a:bodyPr/>
        <a:lstStyle/>
        <a:p>
          <a:r>
            <a:rPr lang="it-IT" altLang="en-US" sz="2400" dirty="0" err="1" smtClean="0">
              <a:solidFill>
                <a:schemeClr val="tx1"/>
              </a:solidFill>
              <a:latin typeface="Times New Roman"/>
              <a:cs typeface="Times New Roman"/>
            </a:rPr>
            <a:t>jiànkāng</a:t>
          </a:r>
          <a:r>
            <a:rPr lang="it-IT" altLang="en-US" sz="2000" dirty="0" smtClean="0">
              <a:solidFill>
                <a:srgbClr val="008000"/>
              </a:solidFill>
              <a:latin typeface="Times New Roman"/>
              <a:cs typeface="Times New Roman"/>
            </a:rPr>
            <a:t> </a:t>
          </a:r>
          <a:endParaRPr lang="zh-CN" altLang="en-US" sz="2000" dirty="0" smtClean="0">
            <a:solidFill>
              <a:srgbClr val="008000"/>
            </a:solidFill>
            <a:latin typeface="Times New Roman"/>
            <a:cs typeface="Times New Roman"/>
          </a:endParaRPr>
        </a:p>
        <a:p>
          <a:r>
            <a:rPr lang="zh-CN" altLang="en-US" sz="2400" dirty="0" smtClean="0">
              <a:solidFill>
                <a:schemeClr val="tx1"/>
              </a:solidFill>
            </a:rPr>
            <a:t>健康</a:t>
          </a:r>
          <a:endParaRPr lang="en-US" altLang="zh-CN" sz="2400" dirty="0" smtClean="0">
            <a:solidFill>
              <a:schemeClr val="tx1"/>
            </a:solidFill>
          </a:endParaRPr>
        </a:p>
        <a:p>
          <a:r>
            <a:rPr lang="en-US" sz="1800" dirty="0" smtClean="0">
              <a:solidFill>
                <a:schemeClr val="tx1"/>
              </a:solidFill>
            </a:rPr>
            <a:t>healthy</a:t>
          </a:r>
          <a:endParaRPr lang="en-US" sz="1800" dirty="0">
            <a:solidFill>
              <a:schemeClr val="tx1"/>
            </a:solidFill>
          </a:endParaRPr>
        </a:p>
      </dgm:t>
    </dgm:pt>
    <dgm:pt modelId="{C10BE4A8-58DA-614A-AD1B-89223DEF23C3}" type="pres">
      <dgm:prSet presAssocID="{AB3476B5-EABF-4049-B856-5B2FDEDAC9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CF7BDD-D4D6-6F40-B53F-DA440C1796E2}" type="pres">
      <dgm:prSet presAssocID="{8042156D-6C3B-3D45-B699-27A0E3CD0256}" presName="composite" presStyleCnt="0"/>
      <dgm:spPr/>
    </dgm:pt>
    <dgm:pt modelId="{7C583564-88D9-1E4E-875C-3D0CE6D356E5}" type="pres">
      <dgm:prSet presAssocID="{8042156D-6C3B-3D45-B699-27A0E3CD0256}" presName="Parent1" presStyleLbl="node1" presStyleIdx="0" presStyleCnt="4" custScaleX="119447" custLinFactNeighborX="-41774" custLinFactNeighborY="63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92E97-7639-7B4A-9F53-659C04AFE60B}" type="pres">
      <dgm:prSet presAssocID="{8042156D-6C3B-3D45-B699-27A0E3CD025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9E00-AFCA-1546-87F2-025D0C21A44B}" type="pres">
      <dgm:prSet presAssocID="{8042156D-6C3B-3D45-B699-27A0E3CD0256}" presName="BalanceSpacing" presStyleCnt="0"/>
      <dgm:spPr/>
    </dgm:pt>
    <dgm:pt modelId="{CB134EC1-D3B6-4544-8941-F6AC51D4782B}" type="pres">
      <dgm:prSet presAssocID="{8042156D-6C3B-3D45-B699-27A0E3CD0256}" presName="BalanceSpacing1" presStyleCnt="0"/>
      <dgm:spPr/>
    </dgm:pt>
    <dgm:pt modelId="{1C4AAFBE-842F-3E4B-811B-38C89E25DD33}" type="pres">
      <dgm:prSet presAssocID="{65174C9B-E8D2-8243-AA4A-5C977046C067}" presName="Accent1Text" presStyleLbl="node1" presStyleIdx="1" presStyleCnt="4" custScaleX="119197" custLinFactNeighborX="8621" custLinFactNeighborY="-13510"/>
      <dgm:spPr/>
      <dgm:t>
        <a:bodyPr/>
        <a:lstStyle/>
        <a:p>
          <a:endParaRPr lang="en-US"/>
        </a:p>
      </dgm:t>
    </dgm:pt>
    <dgm:pt modelId="{019E9EB8-2766-5F44-958E-7F0598B7B12C}" type="pres">
      <dgm:prSet presAssocID="{65174C9B-E8D2-8243-AA4A-5C977046C067}" presName="spaceBetweenRectangles" presStyleCnt="0"/>
      <dgm:spPr/>
    </dgm:pt>
    <dgm:pt modelId="{352605C5-0D6C-2F43-9031-29DE6AFEEA92}" type="pres">
      <dgm:prSet presAssocID="{C2998921-4AFC-E548-B865-5E15FACCF716}" presName="composite" presStyleCnt="0"/>
      <dgm:spPr/>
    </dgm:pt>
    <dgm:pt modelId="{AFCBD96A-3992-8B43-8B76-F88FC236330A}" type="pres">
      <dgm:prSet presAssocID="{C2998921-4AFC-E548-B865-5E15FACCF716}" presName="Parent1" presStyleLbl="node1" presStyleIdx="2" presStyleCnt="4" custScaleX="117328" custLinFactNeighborX="76361" custLinFactNeighborY="-988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05875-8748-6D48-AE1A-D46BDB092EB7}" type="pres">
      <dgm:prSet presAssocID="{C2998921-4AFC-E548-B865-5E15FACCF71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27D43-EDC3-2143-AA7E-88DEF1380E19}" type="pres">
      <dgm:prSet presAssocID="{C2998921-4AFC-E548-B865-5E15FACCF716}" presName="BalanceSpacing" presStyleCnt="0"/>
      <dgm:spPr/>
    </dgm:pt>
    <dgm:pt modelId="{7CB529DC-734A-3345-B47C-FB5472E02E57}" type="pres">
      <dgm:prSet presAssocID="{C2998921-4AFC-E548-B865-5E15FACCF716}" presName="BalanceSpacing1" presStyleCnt="0"/>
      <dgm:spPr/>
    </dgm:pt>
    <dgm:pt modelId="{EB7B9AE3-738F-A34D-A35B-7146A3E84A08}" type="pres">
      <dgm:prSet presAssocID="{51E0D81A-20ED-B746-93F9-B2E997352204}" presName="Accent1Text" presStyleLbl="node1" presStyleIdx="3" presStyleCnt="4" custScaleX="124985" custLinFactNeighborX="28607" custLinFactNeighborY="-15180"/>
      <dgm:spPr/>
      <dgm:t>
        <a:bodyPr/>
        <a:lstStyle/>
        <a:p>
          <a:endParaRPr lang="en-US"/>
        </a:p>
      </dgm:t>
    </dgm:pt>
  </dgm:ptLst>
  <dgm:cxnLst>
    <dgm:cxn modelId="{62309BE5-76BE-452E-A82F-A3BF92F28C25}" type="presOf" srcId="{C2998921-4AFC-E548-B865-5E15FACCF716}" destId="{AFCBD96A-3992-8B43-8B76-F88FC236330A}" srcOrd="0" destOrd="0" presId="urn:microsoft.com/office/officeart/2008/layout/AlternatingHexagons"/>
    <dgm:cxn modelId="{30D2F4EF-6C57-4EEA-AB95-12BC4E1BC132}" type="presOf" srcId="{65174C9B-E8D2-8243-AA4A-5C977046C067}" destId="{1C4AAFBE-842F-3E4B-811B-38C89E25DD33}" srcOrd="0" destOrd="0" presId="urn:microsoft.com/office/officeart/2008/layout/AlternatingHexagons"/>
    <dgm:cxn modelId="{F19A7824-74CE-CD4E-85DD-775A963C99D0}" srcId="{AB3476B5-EABF-4049-B856-5B2FDEDAC94E}" destId="{8042156D-6C3B-3D45-B699-27A0E3CD0256}" srcOrd="0" destOrd="0" parTransId="{26FBCF70-E129-5645-B151-405B7BD38B39}" sibTransId="{65174C9B-E8D2-8243-AA4A-5C977046C067}"/>
    <dgm:cxn modelId="{DB12FAEA-B9B0-4F07-8FB5-1016EF6B5F98}" type="presOf" srcId="{AB3476B5-EABF-4049-B856-5B2FDEDAC94E}" destId="{C10BE4A8-58DA-614A-AD1B-89223DEF23C3}" srcOrd="0" destOrd="0" presId="urn:microsoft.com/office/officeart/2008/layout/AlternatingHexagons"/>
    <dgm:cxn modelId="{23AC1A88-4BD8-2C4C-AF05-98BB64FAC639}" srcId="{AB3476B5-EABF-4049-B856-5B2FDEDAC94E}" destId="{C2998921-4AFC-E548-B865-5E15FACCF716}" srcOrd="1" destOrd="0" parTransId="{5ECB421D-5368-F140-84A2-11CF87F7AF49}" sibTransId="{51E0D81A-20ED-B746-93F9-B2E997352204}"/>
    <dgm:cxn modelId="{9B7544E3-1A2A-4C18-A0DC-2AAC29A96F9D}" type="presOf" srcId="{51E0D81A-20ED-B746-93F9-B2E997352204}" destId="{EB7B9AE3-738F-A34D-A35B-7146A3E84A08}" srcOrd="0" destOrd="0" presId="urn:microsoft.com/office/officeart/2008/layout/AlternatingHexagons"/>
    <dgm:cxn modelId="{41A06DE6-0656-4F3D-A14F-BC8E36ED4236}" type="presOf" srcId="{8042156D-6C3B-3D45-B699-27A0E3CD0256}" destId="{7C583564-88D9-1E4E-875C-3D0CE6D356E5}" srcOrd="0" destOrd="0" presId="urn:microsoft.com/office/officeart/2008/layout/AlternatingHexagons"/>
    <dgm:cxn modelId="{D6BC973A-B76A-4496-8D08-4C37550F928D}" type="presParOf" srcId="{C10BE4A8-58DA-614A-AD1B-89223DEF23C3}" destId="{4CCF7BDD-D4D6-6F40-B53F-DA440C1796E2}" srcOrd="0" destOrd="0" presId="urn:microsoft.com/office/officeart/2008/layout/AlternatingHexagons"/>
    <dgm:cxn modelId="{9FC8912B-ED47-4909-B961-7B8F72200943}" type="presParOf" srcId="{4CCF7BDD-D4D6-6F40-B53F-DA440C1796E2}" destId="{7C583564-88D9-1E4E-875C-3D0CE6D356E5}" srcOrd="0" destOrd="0" presId="urn:microsoft.com/office/officeart/2008/layout/AlternatingHexagons"/>
    <dgm:cxn modelId="{FE86F10E-5574-49EE-A88B-74E0A73789FB}" type="presParOf" srcId="{4CCF7BDD-D4D6-6F40-B53F-DA440C1796E2}" destId="{01592E97-7639-7B4A-9F53-659C04AFE60B}" srcOrd="1" destOrd="0" presId="urn:microsoft.com/office/officeart/2008/layout/AlternatingHexagons"/>
    <dgm:cxn modelId="{8A468DD5-6F80-405E-BB16-72954CF0C06A}" type="presParOf" srcId="{4CCF7BDD-D4D6-6F40-B53F-DA440C1796E2}" destId="{69B39E00-AFCA-1546-87F2-025D0C21A44B}" srcOrd="2" destOrd="0" presId="urn:microsoft.com/office/officeart/2008/layout/AlternatingHexagons"/>
    <dgm:cxn modelId="{06FA8EA9-EA59-4AA5-AD53-BE1A62CDAB69}" type="presParOf" srcId="{4CCF7BDD-D4D6-6F40-B53F-DA440C1796E2}" destId="{CB134EC1-D3B6-4544-8941-F6AC51D4782B}" srcOrd="3" destOrd="0" presId="urn:microsoft.com/office/officeart/2008/layout/AlternatingHexagons"/>
    <dgm:cxn modelId="{C2D7FB56-ABD4-4304-81EA-C40A221CE1C8}" type="presParOf" srcId="{4CCF7BDD-D4D6-6F40-B53F-DA440C1796E2}" destId="{1C4AAFBE-842F-3E4B-811B-38C89E25DD33}" srcOrd="4" destOrd="0" presId="urn:microsoft.com/office/officeart/2008/layout/AlternatingHexagons"/>
    <dgm:cxn modelId="{A7812F72-F788-4B85-BFDE-45DC6DB13EC8}" type="presParOf" srcId="{C10BE4A8-58DA-614A-AD1B-89223DEF23C3}" destId="{019E9EB8-2766-5F44-958E-7F0598B7B12C}" srcOrd="1" destOrd="0" presId="urn:microsoft.com/office/officeart/2008/layout/AlternatingHexagons"/>
    <dgm:cxn modelId="{93630823-D23D-4993-9F55-901E3A99EF75}" type="presParOf" srcId="{C10BE4A8-58DA-614A-AD1B-89223DEF23C3}" destId="{352605C5-0D6C-2F43-9031-29DE6AFEEA92}" srcOrd="2" destOrd="0" presId="urn:microsoft.com/office/officeart/2008/layout/AlternatingHexagons"/>
    <dgm:cxn modelId="{C41C2401-A41F-49CE-9C5F-6E2B6E2EB682}" type="presParOf" srcId="{352605C5-0D6C-2F43-9031-29DE6AFEEA92}" destId="{AFCBD96A-3992-8B43-8B76-F88FC236330A}" srcOrd="0" destOrd="0" presId="urn:microsoft.com/office/officeart/2008/layout/AlternatingHexagons"/>
    <dgm:cxn modelId="{68EBC97B-2BE8-406E-825F-A1C70F1DAB51}" type="presParOf" srcId="{352605C5-0D6C-2F43-9031-29DE6AFEEA92}" destId="{25E05875-8748-6D48-AE1A-D46BDB092EB7}" srcOrd="1" destOrd="0" presId="urn:microsoft.com/office/officeart/2008/layout/AlternatingHexagons"/>
    <dgm:cxn modelId="{3E3B6043-9F3F-4106-8FB8-3687165CE26A}" type="presParOf" srcId="{352605C5-0D6C-2F43-9031-29DE6AFEEA92}" destId="{7D027D43-EDC3-2143-AA7E-88DEF1380E19}" srcOrd="2" destOrd="0" presId="urn:microsoft.com/office/officeart/2008/layout/AlternatingHexagons"/>
    <dgm:cxn modelId="{F2AC9EE1-DEEC-411A-BFE7-C5565313C141}" type="presParOf" srcId="{352605C5-0D6C-2F43-9031-29DE6AFEEA92}" destId="{7CB529DC-734A-3345-B47C-FB5472E02E57}" srcOrd="3" destOrd="0" presId="urn:microsoft.com/office/officeart/2008/layout/AlternatingHexagons"/>
    <dgm:cxn modelId="{B411B53A-7B8E-4BC8-8785-849F32121723}" type="presParOf" srcId="{352605C5-0D6C-2F43-9031-29DE6AFEEA92}" destId="{EB7B9AE3-738F-A34D-A35B-7146A3E84A0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7638-CEA4-4C4F-8875-FCF0883E3563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838E6-C8F2-479E-9E53-9939E09E4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6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49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1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8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4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83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2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60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79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2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1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1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5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1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838E6-C8F2-479E-9E53-9939E09E4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3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4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1396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4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7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9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8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2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1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3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379485-743C-4793-8720-2A4E8A847876}" type="datetimeFigureOut">
              <a:rPr lang="en-US" smtClean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49C616-4822-44F6-9CAC-69EEC008B9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diagramLayout" Target="../diagrams/layout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diagramData" Target="../diagrams/data1.xml"/><Relationship Id="rId5" Type="http://schemas.openxmlformats.org/officeDocument/2006/relationships/image" Target="../media/image44.jpeg"/><Relationship Id="rId15" Type="http://schemas.microsoft.com/office/2007/relationships/diagramDrawing" Target="../diagrams/drawing1.xml"/><Relationship Id="rId10" Type="http://schemas.openxmlformats.org/officeDocument/2006/relationships/image" Target="../media/image49.jpeg"/><Relationship Id="rId4" Type="http://schemas.openxmlformats.org/officeDocument/2006/relationships/image" Target="../media/image43.jpg"/><Relationship Id="rId9" Type="http://schemas.openxmlformats.org/officeDocument/2006/relationships/image" Target="../media/image48.jpeg"/><Relationship Id="rId14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wa.edu/~chnsrdng/index.html" TargetMode="External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gif"/><Relationship Id="rId5" Type="http://schemas.openxmlformats.org/officeDocument/2006/relationships/hyperlink" Target="http://www.langlab.wayne.edu/new-fltc/html-files/chinese_audio%20Level%202.htm" TargetMode="External"/><Relationship Id="rId4" Type="http://schemas.openxmlformats.org/officeDocument/2006/relationships/hyperlink" Target="mailto:http://zhenglaoshiap.wikispaces.com/Homework,+Handout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5519318" cy="1360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900" dirty="0" smtClean="0"/>
              <a:t>High School</a:t>
            </a:r>
            <a:br>
              <a:rPr lang="en-US" sz="4900" dirty="0" smtClean="0"/>
            </a:br>
            <a:r>
              <a:rPr lang="en-US" sz="4900" dirty="0" smtClean="0"/>
              <a:t>Classroom </a:t>
            </a:r>
            <a:r>
              <a:rPr lang="en-US" sz="4900" dirty="0"/>
              <a:t>A</a:t>
            </a:r>
            <a:r>
              <a:rPr lang="en-US" sz="4900" dirty="0" smtClean="0"/>
              <a:t>ctivities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733800"/>
            <a:ext cx="6553200" cy="17526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KaiTi" pitchFamily="49" charset="-122"/>
                <a:ea typeface="KaiTi" pitchFamily="49" charset="-122"/>
              </a:rPr>
              <a:t>公立高中的課堂活動</a:t>
            </a:r>
            <a:endParaRPr lang="en-US" altLang="zh-CN" sz="4400" dirty="0" smtClean="0">
              <a:solidFill>
                <a:schemeClr val="tx1"/>
              </a:solidFill>
              <a:latin typeface="KaiTi" pitchFamily="49" charset="-122"/>
              <a:ea typeface="KaiTi" pitchFamily="49" charset="-122"/>
            </a:endParaRPr>
          </a:p>
          <a:p>
            <a:endParaRPr lang="en-US" altLang="zh-CN" sz="4400" dirty="0" smtClean="0">
              <a:solidFill>
                <a:schemeClr val="tx1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sz="4400" dirty="0" smtClean="0">
                <a:solidFill>
                  <a:schemeClr val="tx2"/>
                </a:solidFill>
                <a:latin typeface="Angsana New" pitchFamily="18" charset="-34"/>
                <a:ea typeface="KaiTi" pitchFamily="49" charset="-122"/>
                <a:cs typeface="Angsana New" pitchFamily="18" charset="-34"/>
              </a:rPr>
              <a:t>Felice Ting    Aug 2018</a:t>
            </a:r>
            <a:endParaRPr lang="en-US" sz="4400" dirty="0">
              <a:solidFill>
                <a:schemeClr val="tx2"/>
              </a:solidFill>
              <a:latin typeface="Angsana New" pitchFamily="18" charset="-34"/>
              <a:ea typeface="KaiTi" pitchFamily="49" charset="-122"/>
              <a:cs typeface="Angsana New" pitchFamily="18" charset="-34"/>
            </a:endParaRPr>
          </a:p>
        </p:txBody>
      </p:sp>
      <p:pic>
        <p:nvPicPr>
          <p:cNvPr id="1026" name="Picture 2" descr="C:\Users\Felice\AppData\Local\Microsoft\Windows\Temporary Internet Files\Content.IE5\5XGSFSNC\MC9003579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1795882" cy="190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838200"/>
            <a:ext cx="8458200" cy="5097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李：你們家很大，也很漂亮。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小：是嗎，請坐，請坐。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王：小音，你在哪兒工作？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小：我在學校工作。你們想喝點兒什麽？喝茶還是和咖啡？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王：我喝茶吧。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李：我要一瓶可樂，可以嗎？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對不起，我們家沒有可樂。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李：那給我一杯水吧。</a:t>
            </a:r>
            <a:endParaRPr lang="en-US" altLang="zh-CN" sz="32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6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788414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KaiTi" pitchFamily="49" charset="-122"/>
                <a:ea typeface="KaiTi" pitchFamily="49" charset="-122"/>
              </a:rPr>
              <a:t>如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何製作 </a:t>
            </a:r>
            <a:r>
              <a:rPr lang="en-US" altLang="zh-CN" sz="4000" dirty="0" smtClean="0">
                <a:latin typeface="KaiTi" pitchFamily="49" charset="-122"/>
                <a:ea typeface="KaiTi" pitchFamily="49" charset="-122"/>
              </a:rPr>
              <a:t>Thematic Unit</a:t>
            </a:r>
            <a:endParaRPr lang="en-US" sz="4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KaiTi" pitchFamily="49" charset="-122"/>
                <a:ea typeface="KaiTi" pitchFamily="49" charset="-122"/>
              </a:rPr>
              <a:t>利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用課文的對話</a:t>
            </a:r>
            <a:endParaRPr lang="en-US" sz="4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生詞的處理</a:t>
            </a:r>
            <a:endParaRPr lang="en-US" sz="4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KaiTi" pitchFamily="49" charset="-122"/>
                <a:ea typeface="KaiTi" pitchFamily="49" charset="-122"/>
              </a:rPr>
              <a:t>學</a:t>
            </a: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生口語練習的延伸</a:t>
            </a:r>
            <a:endParaRPr lang="en-US" sz="40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44" y="4446039"/>
            <a:ext cx="26955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400" dirty="0" smtClean="0">
                <a:latin typeface="KaiTi" pitchFamily="49" charset="-122"/>
                <a:ea typeface="KaiTi" pitchFamily="49" charset="-122"/>
              </a:rPr>
              <a:t>上課的程序</a:t>
            </a:r>
            <a:endParaRPr lang="en-US" sz="4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共一个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半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個小時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复习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15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分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上课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25-30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分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练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习 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25 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分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做作业，检查功课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24592"/>
            <a:ext cx="27241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04470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90600"/>
            <a:ext cx="766373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8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16" y="1502685"/>
            <a:ext cx="1650944" cy="2392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63" y="1586787"/>
            <a:ext cx="1472597" cy="22983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698" y="1586787"/>
            <a:ext cx="684462" cy="239975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68" y="4182060"/>
            <a:ext cx="1406433" cy="198343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989" y="4157232"/>
            <a:ext cx="1359193" cy="210486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182" y="4407610"/>
            <a:ext cx="1378658" cy="18382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146" y="4157232"/>
            <a:ext cx="1564843" cy="187780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9715" y="379104"/>
            <a:ext cx="7795125" cy="10425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Songti SC" charset="-122"/>
                <a:ea typeface="Songti SC" charset="-122"/>
                <a:cs typeface="Songti SC" charset="-122"/>
              </a:rPr>
              <a:t>Q: </a:t>
            </a:r>
            <a:r>
              <a:rPr lang="zh-CN" altLang="en-US" sz="3200" dirty="0" smtClean="0">
                <a:latin typeface="Songti SC" charset="-122"/>
                <a:ea typeface="Songti SC" charset="-122"/>
                <a:cs typeface="Songti SC" charset="-122"/>
              </a:rPr>
              <a:t>在</a:t>
            </a:r>
            <a:r>
              <a:rPr lang="en-US" altLang="zh-CN" sz="3200" dirty="0" smtClean="0">
                <a:latin typeface="Songti SC" charset="-122"/>
                <a:ea typeface="Songti SC" charset="-122"/>
                <a:cs typeface="Songti SC" charset="-122"/>
              </a:rPr>
              <a:t>Kai</a:t>
            </a:r>
            <a:r>
              <a:rPr lang="zh-CN" altLang="en-US" sz="3200" dirty="0" smtClean="0">
                <a:latin typeface="Songti SC" charset="-122"/>
                <a:ea typeface="Songti SC" charset="-122"/>
                <a:cs typeface="Songti SC" charset="-122"/>
              </a:rPr>
              <a:t>的家</a:t>
            </a:r>
            <a:r>
              <a:rPr lang="en-US" altLang="zh-CN" sz="3200" dirty="0" smtClean="0">
                <a:latin typeface="Songti SC" charset="-122"/>
                <a:ea typeface="Songti SC" charset="-122"/>
                <a:cs typeface="Songti SC" charset="-122"/>
              </a:rPr>
              <a:t>yoyo</a:t>
            </a:r>
            <a:r>
              <a:rPr lang="zh-CN" altLang="en-US" sz="3200" dirty="0" smtClean="0">
                <a:latin typeface="Songti SC" charset="-122"/>
                <a:ea typeface="Songti SC" charset="-122"/>
                <a:cs typeface="Songti SC" charset="-122"/>
              </a:rPr>
              <a:t>想喝点什么？</a:t>
            </a:r>
            <a:r>
              <a:rPr lang="en-US" altLang="zh-CN" sz="3200" dirty="0" smtClean="0">
                <a:latin typeface="Songti SC" charset="-122"/>
                <a:ea typeface="Songti SC" charset="-122"/>
                <a:cs typeface="Songti SC" charset="-122"/>
              </a:rPr>
              <a:t/>
            </a:r>
            <a:br>
              <a:rPr lang="en-US" altLang="zh-CN" sz="3200" dirty="0" smtClean="0">
                <a:latin typeface="Songti SC" charset="-122"/>
                <a:ea typeface="Songti SC" charset="-122"/>
                <a:cs typeface="Songti SC" charset="-122"/>
              </a:rPr>
            </a:br>
            <a:r>
              <a:rPr lang="en-US" altLang="zh-CN" sz="3200" dirty="0" smtClean="0">
                <a:latin typeface="Songti SC" charset="-122"/>
                <a:ea typeface="Songti SC" charset="-122"/>
                <a:cs typeface="Songti SC" charset="-122"/>
              </a:rPr>
              <a:t>A: Yoyo</a:t>
            </a:r>
            <a:r>
              <a:rPr lang="zh-CN" altLang="en-US" sz="3200" dirty="0" smtClean="0">
                <a:latin typeface="Songti SC" charset="-122"/>
                <a:ea typeface="Songti SC" charset="-122"/>
                <a:cs typeface="Songti SC" charset="-122"/>
              </a:rPr>
              <a:t>想喝 </a:t>
            </a:r>
            <a:r>
              <a:rPr lang="zh-CN" altLang="en-US" sz="3200" u="sng" dirty="0" smtClean="0">
                <a:solidFill>
                  <a:schemeClr val="accent5">
                    <a:lumMod val="75000"/>
                  </a:schemeClr>
                </a:solidFill>
                <a:latin typeface="Songti SC" charset="-122"/>
                <a:ea typeface="Songti SC" charset="-122"/>
                <a:cs typeface="Songti SC" charset="-122"/>
              </a:rPr>
              <a:t>一＋ </a:t>
            </a:r>
            <a:r>
              <a:rPr lang="en-US" altLang="zh-CN" sz="3200" u="sng" dirty="0" smtClean="0">
                <a:solidFill>
                  <a:schemeClr val="accent5">
                    <a:lumMod val="75000"/>
                  </a:schemeClr>
                </a:solidFill>
                <a:latin typeface="Songti SC" charset="-122"/>
                <a:ea typeface="Songti SC" charset="-122"/>
                <a:cs typeface="Songti SC" charset="-122"/>
              </a:rPr>
              <a:t>measure</a:t>
            </a:r>
            <a:r>
              <a:rPr lang="zh-CN" altLang="en-US" sz="3200" u="sng" dirty="0" smtClean="0">
                <a:solidFill>
                  <a:schemeClr val="accent5">
                    <a:lumMod val="75000"/>
                  </a:schemeClr>
                </a:solidFill>
                <a:latin typeface="Songti SC" charset="-122"/>
                <a:ea typeface="Songti SC" charset="-122"/>
                <a:cs typeface="Songti SC" charset="-122"/>
              </a:rPr>
              <a:t> </a:t>
            </a:r>
            <a:r>
              <a:rPr lang="en-US" altLang="zh-CN" sz="3200" u="sng" dirty="0" smtClean="0">
                <a:solidFill>
                  <a:schemeClr val="accent5">
                    <a:lumMod val="75000"/>
                  </a:schemeClr>
                </a:solidFill>
                <a:latin typeface="Songti SC" charset="-122"/>
                <a:ea typeface="Songti SC" charset="-122"/>
                <a:cs typeface="Songti SC" charset="-122"/>
              </a:rPr>
              <a:t>word +noun</a:t>
            </a:r>
            <a:r>
              <a:rPr lang="en-US" altLang="zh-CN" sz="3200" u="sng" dirty="0" smtClean="0">
                <a:latin typeface="Songti SC" charset="-122"/>
                <a:ea typeface="Songti SC" charset="-122"/>
                <a:cs typeface="Songti SC" charset="-122"/>
              </a:rPr>
              <a:t>. </a:t>
            </a:r>
            <a:endParaRPr lang="en-US" sz="3200" u="sng" dirty="0">
              <a:latin typeface="Songti SC" charset="-122"/>
              <a:ea typeface="Songti SC" charset="-122"/>
              <a:cs typeface="Songti SC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4915" y="2248833"/>
            <a:ext cx="1069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一瓶</a:t>
            </a:r>
          </a:p>
          <a:p>
            <a:r>
              <a:rPr kumimoji="1" lang="zh-CN" altLang="en-US" sz="3200" dirty="0"/>
              <a:t> </a:t>
            </a:r>
            <a:r>
              <a:rPr kumimoji="1" lang="zh-CN" altLang="en-US" sz="3200" dirty="0" smtClean="0"/>
              <a:t>   </a:t>
            </a:r>
            <a:endParaRPr kumimoji="1"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1208869" y="2043460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/>
              <a:t>píng</a:t>
            </a:r>
            <a:endParaRPr kumimoji="1"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80215" y="4820662"/>
            <a:ext cx="1069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     </a:t>
            </a:r>
            <a:r>
              <a:rPr kumimoji="1" lang="en-US" altLang="zh-CN" sz="2400" dirty="0" err="1" smtClean="0"/>
              <a:t>bēi</a:t>
            </a:r>
            <a:endParaRPr kumimoji="1" lang="en-US" altLang="zh-CN" sz="2400" dirty="0"/>
          </a:p>
          <a:p>
            <a:r>
              <a:rPr kumimoji="1" lang="zh-CN" altLang="en-US" sz="3200" dirty="0" smtClean="0"/>
              <a:t>一杯</a:t>
            </a:r>
          </a:p>
          <a:p>
            <a:r>
              <a:rPr kumimoji="1" lang="zh-CN" altLang="en-US" sz="3200" dirty="0"/>
              <a:t> </a:t>
            </a:r>
            <a:r>
              <a:rPr kumimoji="1" lang="zh-CN" altLang="en-US" sz="3200" dirty="0" smtClean="0"/>
              <a:t>   </a:t>
            </a:r>
            <a:endParaRPr kumimoji="1" lang="zh-CN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32189" y="3155548"/>
            <a:ext cx="192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饮料 </a:t>
            </a:r>
            <a:r>
              <a:rPr lang="zh-CN" altLang="en-US" dirty="0" smtClean="0"/>
              <a:t> </a:t>
            </a:r>
            <a:r>
              <a:rPr lang="en-US" dirty="0" smtClean="0"/>
              <a:t>drinks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yǐn</a:t>
            </a:r>
            <a:r>
              <a:rPr lang="en-US" sz="1600" dirty="0" smtClean="0"/>
              <a:t> </a:t>
            </a:r>
            <a:r>
              <a:rPr lang="en-US" sz="1600" dirty="0" err="1"/>
              <a:t>liào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5101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/>
                <a:ea typeface="宋体"/>
                <a:cs typeface="宋体"/>
              </a:rPr>
              <a:t>你想喝什么？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1" y="1253569"/>
            <a:ext cx="2392032" cy="1090768"/>
          </a:xfrm>
          <a:prstGeom prst="homePlate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zh-CN" sz="3600" dirty="0" err="1">
                <a:latin typeface="Times New Roman"/>
                <a:cs typeface="Times New Roman"/>
              </a:rPr>
              <a:t>píng</a:t>
            </a:r>
            <a:r>
              <a:rPr lang="pt-BR" altLang="zh-CN" sz="3600" dirty="0">
                <a:latin typeface="Times New Roman"/>
                <a:cs typeface="Times New Roman"/>
              </a:rPr>
              <a:t> </a:t>
            </a:r>
            <a:endParaRPr lang="en-US" altLang="zh-CN" sz="3600" dirty="0" smtClean="0">
              <a:latin typeface="Times New Roman"/>
              <a:cs typeface="Times New Roman"/>
            </a:endParaRPr>
          </a:p>
          <a:p>
            <a:pPr algn="ctr"/>
            <a:r>
              <a:rPr lang="zh-CN" altLang="en-US" sz="3600" b="1" dirty="0" smtClean="0"/>
              <a:t>一</a:t>
            </a:r>
            <a:r>
              <a:rPr lang="zh-CN" altLang="en-US" sz="3600" b="1" dirty="0" smtClean="0">
                <a:solidFill>
                  <a:srgbClr val="FF4307"/>
                </a:solidFill>
              </a:rPr>
              <a:t>瓶</a:t>
            </a:r>
            <a:r>
              <a:rPr lang="en-US" altLang="zh-CN" sz="3600" b="1" dirty="0" smtClean="0">
                <a:solidFill>
                  <a:srgbClr val="000000"/>
                </a:solidFill>
              </a:rPr>
              <a:t>…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57200" y="2723814"/>
            <a:ext cx="2392033" cy="1090768"/>
          </a:xfrm>
          <a:prstGeom prst="homePlate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latin typeface="Times New Roman"/>
                <a:cs typeface="Times New Roman"/>
              </a:rPr>
              <a:t>bēi</a:t>
            </a:r>
            <a:endParaRPr lang="en-US" altLang="zh-CN" sz="3600" dirty="0">
              <a:latin typeface="Times New Roman"/>
              <a:cs typeface="Times New Roman"/>
            </a:endParaRPr>
          </a:p>
          <a:p>
            <a:pPr algn="ctr"/>
            <a:r>
              <a:rPr lang="zh-CN" altLang="en-US" sz="3600" b="1" dirty="0" smtClean="0"/>
              <a:t>一</a:t>
            </a:r>
            <a:r>
              <a:rPr lang="zh-CN" altLang="en-US" sz="3600" b="1" dirty="0" smtClean="0">
                <a:solidFill>
                  <a:srgbClr val="FF4307"/>
                </a:solidFill>
              </a:rPr>
              <a:t>杯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091E80C219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439" y="284830"/>
            <a:ext cx="1792430" cy="205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星巴克星冰乐咖啡系列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269" y="399698"/>
            <a:ext cx="1749531" cy="209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318754-140Z50Q63361-lp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8869" y="415950"/>
            <a:ext cx="1563009" cy="181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0-44-32-13-4139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066" y="4537740"/>
            <a:ext cx="2248307" cy="209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xinsrc_5721004231302608283052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940" y="4302985"/>
            <a:ext cx="2507860" cy="232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01200000028567136323456832450_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625" y="2344338"/>
            <a:ext cx="1579288" cy="209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1452872935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407" y="1927864"/>
            <a:ext cx="1249384" cy="26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48145" y="4696691"/>
            <a:ext cx="914400" cy="109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11927" y="4696691"/>
            <a:ext cx="937306" cy="10945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3564" y="4752109"/>
            <a:ext cx="2045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冰  热</a:t>
            </a:r>
            <a:endParaRPr lang="en-US" altLang="zh-CN" sz="5400" dirty="0" smtClean="0"/>
          </a:p>
          <a:p>
            <a:r>
              <a:rPr lang="en-US" sz="3600" dirty="0" err="1"/>
              <a:t>bīng</a:t>
            </a:r>
            <a:r>
              <a:rPr lang="en-US" sz="3600"/>
              <a:t> </a:t>
            </a:r>
            <a:r>
              <a:rPr lang="en-US" sz="3600" smtClean="0"/>
              <a:t>  rè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82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50" dirty="0"/>
              <a:t>这是什么？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9665"/>
            <a:ext cx="8025481" cy="2500308"/>
          </a:xfrm>
        </p:spPr>
        <p:txBody>
          <a:bodyPr/>
          <a:lstStyle/>
          <a:p>
            <a:pPr marL="0" indent="0" defTabSz="685800"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2000" dirty="0"/>
              <a:t>绿豆糕   </a:t>
            </a:r>
            <a:r>
              <a:rPr lang="zh-CN" altLang="en-US" sz="2000" dirty="0" smtClean="0"/>
              <a:t>            </a:t>
            </a:r>
            <a:r>
              <a:rPr lang="zh-CN" altLang="en-US" sz="2000" dirty="0"/>
              <a:t>驴打滚     </a:t>
            </a:r>
            <a:r>
              <a:rPr lang="zh-CN" altLang="en-US" sz="2000" dirty="0" smtClean="0"/>
              <a:t>      包子            春卷 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     </a:t>
            </a:r>
            <a:r>
              <a:rPr lang="en-US" altLang="zh-CN" sz="2000" dirty="0" smtClean="0"/>
              <a:t>   </a:t>
            </a:r>
            <a:r>
              <a:rPr lang="zh-CN" altLang="en-US" sz="2000" dirty="0"/>
              <a:t>冰淇淋     </a:t>
            </a:r>
            <a:r>
              <a:rPr lang="zh-CN" altLang="en-US" sz="2000" dirty="0" smtClean="0"/>
              <a:t>       蛋糕</a:t>
            </a:r>
            <a:endParaRPr lang="en-US" altLang="zh-CN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dirty="0" err="1"/>
              <a:t>lǜ</a:t>
            </a:r>
            <a:r>
              <a:rPr lang="en-US" altLang="zh-CN" sz="2000" dirty="0"/>
              <a:t> </a:t>
            </a:r>
            <a:r>
              <a:rPr lang="en-US" altLang="zh-CN" sz="2000" dirty="0" err="1"/>
              <a:t>dòu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gāo</a:t>
            </a:r>
            <a:r>
              <a:rPr lang="en-US" altLang="zh-CN" sz="2000" dirty="0" smtClean="0"/>
              <a:t>       </a:t>
            </a:r>
            <a:r>
              <a:rPr lang="en-US" altLang="zh-CN" sz="2000" dirty="0" err="1"/>
              <a:t>lǘ</a:t>
            </a:r>
            <a:r>
              <a:rPr lang="en-US" altLang="zh-CN" sz="2000" dirty="0"/>
              <a:t> </a:t>
            </a:r>
            <a:r>
              <a:rPr lang="en-US" altLang="zh-CN" sz="2000" dirty="0" err="1"/>
              <a:t>dǎ</a:t>
            </a:r>
            <a:r>
              <a:rPr lang="en-US" altLang="zh-CN" sz="2000" dirty="0"/>
              <a:t> </a:t>
            </a:r>
            <a:r>
              <a:rPr lang="en-US" altLang="zh-CN" sz="2000" dirty="0" err="1"/>
              <a:t>gǔn</a:t>
            </a:r>
            <a:r>
              <a:rPr lang="en-US" altLang="zh-CN" sz="2000" dirty="0"/>
              <a:t>         </a:t>
            </a:r>
            <a:r>
              <a:rPr lang="en-US" altLang="zh-CN" sz="2000" dirty="0" err="1" smtClean="0"/>
              <a:t>bāo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zi</a:t>
            </a:r>
            <a:r>
              <a:rPr lang="en-US" altLang="zh-CN" sz="2000" dirty="0" smtClean="0"/>
              <a:t>        </a:t>
            </a:r>
            <a:r>
              <a:rPr lang="en-US" altLang="zh-CN" sz="2000" dirty="0" err="1" smtClean="0"/>
              <a:t>chūn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juǎn</a:t>
            </a: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bīng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qí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lín</a:t>
            </a:r>
            <a:r>
              <a:rPr lang="en-US" altLang="zh-CN" sz="2000" dirty="0" smtClean="0"/>
              <a:t>        </a:t>
            </a:r>
            <a:r>
              <a:rPr lang="en-US" altLang="zh-CN" sz="2000" dirty="0" err="1" smtClean="0"/>
              <a:t>dàn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gāo</a:t>
            </a:r>
            <a:endParaRPr lang="en-US" altLang="zh-CN" sz="2000" dirty="0"/>
          </a:p>
          <a:p>
            <a:pPr marL="0" indent="0" defTabSz="685800">
              <a:spcBef>
                <a:spcPts val="0"/>
              </a:spcBef>
              <a:buClrTx/>
              <a:buSzTx/>
              <a:buNone/>
              <a:defRPr/>
            </a:pPr>
            <a:endParaRPr lang="en-US" altLang="zh-CN" dirty="0" smtClean="0"/>
          </a:p>
          <a:p>
            <a:pPr marL="0" indent="0" defTabSz="685800">
              <a:spcBef>
                <a:spcPts val="0"/>
              </a:spcBef>
              <a:buClrTx/>
              <a:buSzTx/>
              <a:buNone/>
              <a:defRPr/>
            </a:pPr>
            <a:endParaRPr lang="en-US" altLang="zh-CN" dirty="0" smtClean="0"/>
          </a:p>
          <a:p>
            <a:pPr marL="0" indent="0" defTabSz="68580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192" y="4077307"/>
            <a:ext cx="1335417" cy="113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665" y="4105882"/>
            <a:ext cx="152400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36" y="4077307"/>
            <a:ext cx="131445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3" y="4105882"/>
            <a:ext cx="1343025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111" y="4105882"/>
            <a:ext cx="1400175" cy="10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286" y="4105882"/>
            <a:ext cx="1373143" cy="1085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976" y="144876"/>
            <a:ext cx="1324260" cy="12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90011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 smtClean="0">
                <a:latin typeface="宋体"/>
                <a:ea typeface="宋体"/>
                <a:cs typeface="宋体"/>
              </a:rPr>
              <a:t/>
            </a:r>
            <a:br>
              <a:rPr lang="en-US" altLang="zh-CN" sz="4800" b="1" dirty="0" smtClean="0">
                <a:latin typeface="宋体"/>
                <a:ea typeface="宋体"/>
                <a:cs typeface="宋体"/>
              </a:rPr>
            </a:br>
            <a:r>
              <a:rPr lang="zh-CN" altLang="en-US" sz="4800" b="1" dirty="0" smtClean="0">
                <a:latin typeface="宋体"/>
                <a:ea typeface="宋体"/>
                <a:cs typeface="宋体"/>
              </a:rPr>
              <a:t>这是一盘什么</a:t>
            </a:r>
            <a:r>
              <a:rPr lang="zh-CN" altLang="en-US" sz="4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小吃</a:t>
            </a:r>
            <a:r>
              <a:rPr lang="zh-CN" altLang="en-US" sz="5400" b="1" dirty="0" smtClean="0">
                <a:latin typeface="宋体"/>
                <a:ea typeface="宋体"/>
                <a:cs typeface="宋体"/>
              </a:rPr>
              <a:t>？</a:t>
            </a:r>
            <a:endParaRPr lang="en-US" sz="5400" b="1" dirty="0">
              <a:latin typeface="宋体"/>
              <a:ea typeface="宋体"/>
              <a:cs typeface="宋体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18" y="1354235"/>
            <a:ext cx="8327091" cy="121875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3200" dirty="0" smtClean="0">
                <a:latin typeface="宋体"/>
                <a:ea typeface="宋体"/>
                <a:cs typeface="宋体"/>
              </a:rPr>
              <a:t>绿豆糕   驴打滚   包子   春卷 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altLang="zh-CN" sz="2800" dirty="0" err="1">
                <a:latin typeface="Times New Roman"/>
                <a:cs typeface="Times New Roman"/>
              </a:rPr>
              <a:t>lǜ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latin typeface="Times New Roman"/>
                <a:cs typeface="Times New Roman"/>
              </a:rPr>
              <a:t>dòu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latin typeface="Times New Roman"/>
                <a:cs typeface="Times New Roman"/>
              </a:rPr>
              <a:t>gāo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   </a:t>
            </a:r>
            <a:r>
              <a:rPr lang="en-US" altLang="zh-CN" sz="2800" dirty="0" err="1" smtClean="0">
                <a:latin typeface="Times New Roman"/>
                <a:cs typeface="Times New Roman"/>
              </a:rPr>
              <a:t>lǘ</a:t>
            </a:r>
            <a:r>
              <a:rPr lang="en-US" altLang="zh-CN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latin typeface="Times New Roman"/>
                <a:cs typeface="Times New Roman"/>
              </a:rPr>
              <a:t>dǎ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err="1">
                <a:latin typeface="Times New Roman"/>
                <a:cs typeface="Times New Roman"/>
              </a:rPr>
              <a:t>gǔn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    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err="1" smtClean="0">
                <a:latin typeface="Times New Roman"/>
                <a:cs typeface="Times New Roman"/>
              </a:rPr>
              <a:t>bāozi</a:t>
            </a:r>
            <a:r>
              <a:rPr lang="en-US" altLang="zh-CN" sz="2800" dirty="0" smtClean="0">
                <a:latin typeface="Times New Roman"/>
                <a:cs typeface="Times New Roman"/>
              </a:rPr>
              <a:t> </a:t>
            </a:r>
            <a:r>
              <a:rPr lang="zh-CN" altLang="en-US" sz="2800" dirty="0" smtClean="0">
                <a:latin typeface="Times New Roman"/>
                <a:cs typeface="Times New Roman"/>
              </a:rPr>
              <a:t>    </a:t>
            </a:r>
            <a:r>
              <a:rPr lang="en-US" altLang="zh-CN" sz="2800" dirty="0" err="1" smtClean="0">
                <a:latin typeface="Times New Roman"/>
                <a:cs typeface="Times New Roman"/>
              </a:rPr>
              <a:t>chūnjuǎn</a:t>
            </a: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1" name="Picture 10" descr="p6424362a2574616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91" y="2880578"/>
            <a:ext cx="2233736" cy="163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930000135980613273273369613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789" y="3040945"/>
            <a:ext cx="2326741" cy="149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8(2346) (1)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286" y="4812530"/>
            <a:ext cx="2328229" cy="165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rolling_donkey驴打滚a6802419be563b98f1c5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465" y="4743924"/>
            <a:ext cx="2433988" cy="178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30" y="62298"/>
            <a:ext cx="1195979" cy="127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364" y="379269"/>
            <a:ext cx="1089356" cy="4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241298"/>
            <a:ext cx="655955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4307"/>
                </a:solidFill>
                <a:latin typeface="宋体"/>
                <a:ea typeface="宋体"/>
                <a:cs typeface="宋体"/>
              </a:rPr>
              <a:t>你想喝点儿什么？</a:t>
            </a:r>
            <a:br>
              <a:rPr lang="en-US" sz="3600" b="1" dirty="0" smtClean="0">
                <a:solidFill>
                  <a:srgbClr val="FF4307"/>
                </a:solidFill>
                <a:latin typeface="宋体"/>
                <a:ea typeface="宋体"/>
                <a:cs typeface="宋体"/>
              </a:rPr>
            </a:br>
            <a:r>
              <a:rPr lang="zh-CN" altLang="en-US" sz="3600" b="1" dirty="0" smtClean="0">
                <a:solidFill>
                  <a:srgbClr val="FF4307"/>
                </a:solidFill>
                <a:latin typeface="宋体"/>
                <a:ea typeface="宋体"/>
                <a:cs typeface="宋体"/>
              </a:rPr>
              <a:t>你想</a:t>
            </a:r>
            <a:r>
              <a:rPr lang="en-US" sz="3600" b="1" dirty="0" smtClean="0">
                <a:solidFill>
                  <a:srgbClr val="FF4307"/>
                </a:solidFill>
                <a:latin typeface="宋体"/>
                <a:ea typeface="宋体"/>
                <a:cs typeface="宋体"/>
              </a:rPr>
              <a:t>吃点儿什么？</a:t>
            </a:r>
            <a:endParaRPr lang="en-US" sz="3600" b="1" dirty="0">
              <a:solidFill>
                <a:srgbClr val="FF4307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19126" y="1384298"/>
            <a:ext cx="6883400" cy="10160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Use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appropriate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measure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word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order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what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want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eat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drink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Screen Shot 2016-07-09 at 11.16.5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250" y="233182"/>
            <a:ext cx="1987550" cy="136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525" y="263524"/>
            <a:ext cx="443245" cy="381000"/>
          </a:xfrm>
          <a:prstGeom prst="rect">
            <a:avLst/>
          </a:prstGeom>
        </p:spPr>
      </p:pic>
      <p:pic>
        <p:nvPicPr>
          <p:cNvPr id="7" name="Picture 6" descr="474734-XX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2533650"/>
            <a:ext cx="329492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-33-27-90-5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815" y="2400298"/>
            <a:ext cx="2534178" cy="241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1335523_99362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664" y="2257423"/>
            <a:ext cx="2097723" cy="285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45287293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18" y="2448356"/>
            <a:ext cx="1567546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01072011315436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2" y="4573739"/>
            <a:ext cx="2506448" cy="195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8(2346)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167" y="4778375"/>
            <a:ext cx="2845016" cy="186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rolling_donkey驴打滚a6802419be563b98f1c5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815" y="4729901"/>
            <a:ext cx="2921000" cy="17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114" y="92634"/>
            <a:ext cx="1291106" cy="12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如何利用課文製作</a:t>
            </a:r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thematic Unit</a:t>
            </a:r>
          </a:p>
          <a:p>
            <a:r>
              <a:rPr 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制定教學目標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課文的處理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口語的練習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寫作的教學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漢字的處理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7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上課的節奏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學生們的互動和創造力</a:t>
            </a:r>
            <a:endParaRPr lang="en-US" altLang="zh-CN" sz="24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9 </a:t>
            </a:r>
            <a:r>
              <a:rPr lang="zh-CN" altLang="en-US" sz="24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考試的練習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27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52" y="265110"/>
            <a:ext cx="2776323" cy="758827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6666"/>
                </a:solidFill>
                <a:latin typeface="宋体"/>
                <a:ea typeface="宋体"/>
                <a:cs typeface="宋体"/>
              </a:rPr>
              <a:t>…怎么样？</a:t>
            </a:r>
            <a:endParaRPr lang="en-US" sz="3600" b="1" dirty="0">
              <a:solidFill>
                <a:srgbClr val="FF6666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5" name="Picture 4" descr="Screen Shot 2016-07-09 at 11.16.5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250" y="233182"/>
            <a:ext cx="1987550" cy="136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525" y="263524"/>
            <a:ext cx="443245" cy="381000"/>
          </a:xfrm>
          <a:prstGeom prst="rect">
            <a:avLst/>
          </a:prstGeom>
        </p:spPr>
      </p:pic>
      <p:pic>
        <p:nvPicPr>
          <p:cNvPr id="7" name="Picture 6" descr="474734-XX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5" y="1914525"/>
            <a:ext cx="329492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-33-27-90-5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40" y="2702355"/>
            <a:ext cx="2534178" cy="241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1335523_99362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664" y="2257423"/>
            <a:ext cx="2097723" cy="285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45287293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18" y="2718231"/>
            <a:ext cx="1567546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01072011315436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52" y="3938739"/>
            <a:ext cx="2506448" cy="195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8(2346)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1784" y="4847717"/>
            <a:ext cx="2845016" cy="186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rolling_donkey驴打滚a6802419be563b98f1c5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065" y="4847717"/>
            <a:ext cx="2921000" cy="17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1838118" y="263524"/>
          <a:ext cx="6096000" cy="308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2157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1992024" y="1263520"/>
            <a:ext cx="5308661" cy="4302805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2094361" y="3249803"/>
            <a:ext cx="5206323" cy="92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4742084" y="1263520"/>
            <a:ext cx="23813" cy="43028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V="1">
            <a:off x="2657981" y="2003137"/>
            <a:ext cx="3960533" cy="27450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H="1" flipV="1">
            <a:off x="3146214" y="1731347"/>
            <a:ext cx="3360738" cy="31962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21">
            <a:hlinkClick r:id="" action="ppaction://hlinkshowjump?jump=nextslide" highlightClick="1">
              <a:snd r:embed="rId2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469674" y="2928520"/>
            <a:ext cx="1295400" cy="576263"/>
          </a:xfrm>
          <a:prstGeom prst="actionButtonBlank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 dirty="0"/>
              <a:t>SPIN</a:t>
            </a:r>
          </a:p>
        </p:txBody>
      </p:sp>
      <p:pic>
        <p:nvPicPr>
          <p:cNvPr id="5129" name="Picture 22" descr="C:\Users\Hui.xu\AppData\Local\Microsoft\Windows\Temporary Internet Files\Content.IE5\RZLB83H5\Video_game_controller_icon_designed_by_Maico_Amorim.sv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83" y="1731347"/>
            <a:ext cx="10255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8" descr="C:\Users\Hui.xu\AppData\Local\Microsoft\Windows\Temporary Internet Files\Content.IE5\F38ECZSY\ballet-dance-silhouette-clip-art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629" y="2152034"/>
            <a:ext cx="555170" cy="10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C:\Users\Hui.xu\AppData\Local\Microsoft\Windows\Temporary Internet Files\Content.IE5\Q02DOU44\karaoke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150" y="3342141"/>
            <a:ext cx="803847" cy="73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52108" y="4029764"/>
            <a:ext cx="1169117" cy="26945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唱卡拉</a:t>
            </a:r>
            <a:r>
              <a:rPr lang="en-US" altLang="zh-CN" b="1" dirty="0" smtClean="0">
                <a:solidFill>
                  <a:schemeClr val="tx1"/>
                </a:solidFill>
              </a:rPr>
              <a:t>OK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Hui.xu\AppData\Local\Microsoft\Windows\Temporary Internet Files\Content.IE5\G6GGWHDR\Table_tennis.svg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644" y="3450134"/>
            <a:ext cx="9831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Hui.xu\AppData\Local\Microsoft\Windows\Temporary Internet Files\Content.IE5\EMR3LNBD\300px-Lacrosse_pictogram.svg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115" y="4024561"/>
            <a:ext cx="1273969" cy="1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Hui.xu\AppData\Local\Microsoft\Windows\Temporary Internet Files\Content.IE5\ARGM19CY\clipart0164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400" y="1510894"/>
            <a:ext cx="557876" cy="9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82441" y="105229"/>
            <a:ext cx="4495736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Q1: </a:t>
            </a:r>
            <a:r>
              <a:rPr lang="zh-CN" altLang="en-US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你周末喜欢</a:t>
            </a:r>
            <a:r>
              <a:rPr lang="en-US" altLang="zh-CN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zh-CN" altLang="en-US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吗？</a:t>
            </a:r>
            <a:endParaRPr lang="en-US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67404" y="105229"/>
            <a:ext cx="4199505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Q2: </a:t>
            </a:r>
            <a:r>
              <a:rPr lang="zh-CN" alt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你</a:t>
            </a:r>
            <a:r>
              <a:rPr lang="en-US" altLang="zh-CN" sz="28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Verb+Object+Verb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得</a:t>
            </a:r>
            <a:r>
              <a:rPr lang="zh-CN" altLang="en-US" sz="2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好吗？</a:t>
            </a:r>
            <a:endParaRPr lang="en-US" sz="2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15" descr="C:\Users\Hui.xu\Desktop\1111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23" y="2536862"/>
            <a:ext cx="1106146" cy="74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own Arrow 33"/>
          <p:cNvSpPr/>
          <p:nvPr/>
        </p:nvSpPr>
        <p:spPr>
          <a:xfrm rot="7016121">
            <a:off x="3952596" y="2522135"/>
            <a:ext cx="380206" cy="9956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2724" y="5747657"/>
            <a:ext cx="1397676" cy="50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不好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3783" y="5747657"/>
            <a:ext cx="1397676" cy="50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马马虎虎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2387" y="5747657"/>
            <a:ext cx="1397676" cy="50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非常好</a:t>
            </a:r>
            <a:endParaRPr lang="en-US" sz="18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6577" y="5733143"/>
            <a:ext cx="1397676" cy="50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很不好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3" descr="C:\Users\Hui.xu\AppData\Local\Microsoft\Windows\Temporary Internet Files\Content.IE5\W2HOQY06\ist2_3645091-swimming233[1]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428" y="4199636"/>
            <a:ext cx="729995" cy="9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8" grpId="0" animBg="1"/>
      <p:bldP spid="28" grpId="0" animBg="1"/>
      <p:bldP spid="29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寫作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Output – Essay and verbal presentation</a:t>
            </a:r>
          </a:p>
          <a:p>
            <a:r>
              <a:rPr lang="en-US" sz="4000" dirty="0" smtClean="0"/>
              <a:t>a.	What to correct in an essay</a:t>
            </a:r>
          </a:p>
          <a:p>
            <a:r>
              <a:rPr lang="en-US" sz="4000" dirty="0" smtClean="0"/>
              <a:t>b.	Encourage originality</a:t>
            </a:r>
          </a:p>
          <a:p>
            <a:r>
              <a:rPr lang="en-US" sz="4000" dirty="0" smtClean="0"/>
              <a:t>c.	Facts vs. personal experiences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0272"/>
            <a:ext cx="22669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充分運用閲讀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50" y="2500313"/>
            <a:ext cx="3257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8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6000" dirty="0" smtClean="0">
                <a:latin typeface="KaiTi" pitchFamily="49" charset="-122"/>
                <a:ea typeface="KaiTi" pitchFamily="49" charset="-122"/>
              </a:rPr>
              <a:t>閲讀</a:t>
            </a:r>
            <a:endParaRPr lang="en-US" sz="6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中文閲讀天地</a:t>
            </a:r>
            <a:r>
              <a:rPr lang="zh-CN" altLang="en-US" dirty="0" smtClean="0"/>
              <a:t>  </a:t>
            </a:r>
            <a:r>
              <a:rPr lang="en-US" altLang="zh-CN" sz="2000" dirty="0" smtClean="0">
                <a:hlinkClick r:id="rId3"/>
              </a:rPr>
              <a:t>Chinese Reading World</a:t>
            </a:r>
            <a:endParaRPr lang="en-US" altLang="zh-CN" sz="2000" dirty="0" smtClean="0"/>
          </a:p>
          <a:p>
            <a:r>
              <a:rPr lang="en-US" altLang="zh-CN" sz="2000" dirty="0">
                <a:hlinkClick r:id="rId4"/>
              </a:rPr>
              <a:t>http://zhenglaoshiap.wikispaces.com/Homework%2C+Handouts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聽説讀寫</a:t>
            </a:r>
            <a:r>
              <a:rPr lang="zh-CN" altLang="en-US" dirty="0" smtClean="0"/>
              <a:t> </a:t>
            </a:r>
            <a:r>
              <a:rPr lang="en-US" altLang="zh-CN" dirty="0" smtClean="0">
                <a:hlinkClick r:id="rId5"/>
              </a:rPr>
              <a:t>Integrated Chinese (level 1 &amp; 2)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遠東少年中文</a:t>
            </a:r>
            <a:r>
              <a:rPr lang="zh-CN" altLang="en-US" dirty="0" smtClean="0"/>
              <a:t>  </a:t>
            </a:r>
            <a:r>
              <a:rPr lang="en-US" altLang="zh-CN" dirty="0" smtClean="0"/>
              <a:t>Chinese for Youth</a:t>
            </a:r>
          </a:p>
          <a:p>
            <a:endParaRPr lang="en-US" dirty="0"/>
          </a:p>
        </p:txBody>
      </p:sp>
      <p:pic>
        <p:nvPicPr>
          <p:cNvPr id="4" name="Picture 3" descr="ScreenHunter_03 Jul. 15 10.1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4114800"/>
            <a:ext cx="1688123" cy="2438400"/>
          </a:xfrm>
          <a:prstGeom prst="rect">
            <a:avLst/>
          </a:prstGeom>
        </p:spPr>
      </p:pic>
      <p:pic>
        <p:nvPicPr>
          <p:cNvPr id="5" name="Picture 4" descr="ScreenHunter_02 Jul. 15 10.1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114800"/>
            <a:ext cx="2981325" cy="243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 Introduce Vocab in sentences</a:t>
            </a:r>
          </a:p>
          <a:p>
            <a:pPr marL="0" indent="0">
              <a:buNone/>
            </a:pPr>
            <a:r>
              <a:rPr lang="en-US" sz="4000" dirty="0" smtClean="0"/>
              <a:t>2  Flashcards</a:t>
            </a:r>
          </a:p>
          <a:p>
            <a:pPr marL="0" indent="0">
              <a:buNone/>
            </a:pPr>
            <a:r>
              <a:rPr lang="en-US" sz="4000" dirty="0" smtClean="0"/>
              <a:t>3  Use vocab words in writing</a:t>
            </a:r>
          </a:p>
          <a:p>
            <a:pPr marL="0" indent="0">
              <a:buNone/>
            </a:pPr>
            <a:r>
              <a:rPr lang="en-US" sz="4000" dirty="0" smtClean="0"/>
              <a:t>4  Test:  cheat sheet </a:t>
            </a:r>
          </a:p>
          <a:p>
            <a:pPr marL="0" indent="0">
              <a:buNone/>
            </a:pPr>
            <a:r>
              <a:rPr lang="en-US" sz="4000" dirty="0" smtClean="0"/>
              <a:t>5  10 minute writing( essay)</a:t>
            </a:r>
          </a:p>
        </p:txBody>
      </p:sp>
    </p:spTree>
    <p:extLst>
      <p:ext uri="{BB962C8B-B14F-4D97-AF65-F5344CB8AC3E}">
        <p14:creationId xmlns:p14="http://schemas.microsoft.com/office/powerpoint/2010/main" val="6076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Hunter_02 Aug. 01 14.5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7467600" cy="4419600"/>
          </a:xfrm>
        </p:spPr>
      </p:pic>
      <p:pic>
        <p:nvPicPr>
          <p:cNvPr id="5" name="Picture 4" descr="ScreenHunter_03 Aug. 01 15.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685800"/>
            <a:ext cx="4652865" cy="609600"/>
          </a:xfrm>
          <a:prstGeom prst="rect">
            <a:avLst/>
          </a:prstGeom>
        </p:spPr>
      </p:pic>
      <p:pic>
        <p:nvPicPr>
          <p:cNvPr id="6" name="Picture 5" descr="ScreenHunter_04 Aug. 01 15.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533400"/>
            <a:ext cx="356911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Organizer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2" y="1966913"/>
            <a:ext cx="5953125" cy="3781425"/>
          </a:xfrm>
        </p:spPr>
      </p:pic>
    </p:spTree>
    <p:extLst>
      <p:ext uri="{BB962C8B-B14F-4D97-AF65-F5344CB8AC3E}">
        <p14:creationId xmlns:p14="http://schemas.microsoft.com/office/powerpoint/2010/main" val="412603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4213133" cy="3124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1934"/>
            <a:ext cx="3505200" cy="4537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50" y="3387465"/>
            <a:ext cx="2941683" cy="36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9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90600"/>
            <a:ext cx="6629400" cy="477115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91" y="915337"/>
            <a:ext cx="5542084" cy="3444875"/>
          </a:xfrm>
        </p:spPr>
      </p:pic>
      <p:sp>
        <p:nvSpPr>
          <p:cNvPr id="7" name="TextBox 6"/>
          <p:cNvSpPr txBox="1"/>
          <p:nvPr/>
        </p:nvSpPr>
        <p:spPr>
          <a:xfrm>
            <a:off x="1676400" y="4495800"/>
            <a:ext cx="5542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1549 students</a:t>
            </a:r>
          </a:p>
          <a:p>
            <a:r>
              <a:rPr lang="en-US" sz="2800" dirty="0" smtClean="0"/>
              <a:t>4 levels Chinese-  Level 1, 2, 3, IB/4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31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" y="381000"/>
            <a:ext cx="8304663" cy="63411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7467600" cy="61993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Ch14 </a:t>
            </a:r>
            <a:r>
              <a:rPr lang="zh-TW" altLang="en-US" dirty="0"/>
              <a:t>美</a:t>
            </a:r>
            <a:r>
              <a:rPr lang="zh-TW" altLang="en-US" dirty="0" smtClean="0"/>
              <a:t>國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sz="3800" dirty="0"/>
              <a:t>美國是一個很大的國家。 北邊是加拿大，南邊是墨西哥。  東邊，西邊都是海。美國有很多高山，大河，最大的一條河在中部，叫密西西比河。最高的山是洛基山脈。大城市也很多，東部的紐約，華盛頓，西部的洛杉磯都是有名的大城市。要是你坐飛機從東部到西部，不經過中部的城市，直飛五個鐘頭就到了，很方便。要是開車，就要七，八天了。</a:t>
            </a: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r>
              <a:rPr lang="zh-TW" altLang="en-US" dirty="0"/>
              <a:t>美國</a:t>
            </a:r>
            <a:r>
              <a:rPr lang="en-US" altLang="zh-TW" dirty="0"/>
              <a:t>[</a:t>
            </a:r>
            <a:r>
              <a:rPr lang="en-US" dirty="0" err="1"/>
              <a:t>měi</a:t>
            </a:r>
            <a:r>
              <a:rPr lang="en-US" dirty="0"/>
              <a:t> </a:t>
            </a:r>
            <a:r>
              <a:rPr lang="en-US" dirty="0" err="1"/>
              <a:t>guó</a:t>
            </a:r>
            <a:r>
              <a:rPr lang="en-US" dirty="0"/>
              <a:t>] </a:t>
            </a:r>
            <a:r>
              <a:rPr lang="zh-TW" altLang="en-US" dirty="0"/>
              <a:t>是</a:t>
            </a:r>
            <a:r>
              <a:rPr lang="en-US" altLang="zh-TW" dirty="0"/>
              <a:t>[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一個</a:t>
            </a:r>
            <a:r>
              <a:rPr lang="en-US" altLang="zh-TW" dirty="0"/>
              <a:t>[</a:t>
            </a:r>
            <a:r>
              <a:rPr lang="en-US" dirty="0" err="1"/>
              <a:t>yī</a:t>
            </a:r>
            <a:r>
              <a:rPr lang="en-US" dirty="0"/>
              <a:t> </a:t>
            </a:r>
            <a:r>
              <a:rPr lang="en-US" dirty="0" err="1"/>
              <a:t>gè</a:t>
            </a:r>
            <a:r>
              <a:rPr lang="en-US" dirty="0"/>
              <a:t>] </a:t>
            </a:r>
            <a:r>
              <a:rPr lang="zh-TW" altLang="en-US" dirty="0"/>
              <a:t>很大</a:t>
            </a:r>
            <a:r>
              <a:rPr lang="en-US" altLang="zh-TW" dirty="0"/>
              <a:t>[</a:t>
            </a:r>
            <a:r>
              <a:rPr lang="en-US" dirty="0" err="1"/>
              <a:t>hěn</a:t>
            </a:r>
            <a:r>
              <a:rPr lang="en-US" dirty="0"/>
              <a:t> </a:t>
            </a:r>
            <a:r>
              <a:rPr lang="en-US" dirty="0" err="1"/>
              <a:t>dà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國家</a:t>
            </a:r>
            <a:r>
              <a:rPr lang="en-US" altLang="zh-TW" dirty="0"/>
              <a:t>[</a:t>
            </a:r>
            <a:r>
              <a:rPr lang="en-US" dirty="0" err="1"/>
              <a:t>guó</a:t>
            </a:r>
            <a:r>
              <a:rPr lang="en-US" dirty="0"/>
              <a:t> </a:t>
            </a:r>
            <a:r>
              <a:rPr lang="en-US" dirty="0" err="1"/>
              <a:t>jiā</a:t>
            </a:r>
            <a:r>
              <a:rPr lang="en-US" dirty="0"/>
              <a:t>] 。 </a:t>
            </a:r>
            <a:r>
              <a:rPr lang="zh-TW" altLang="en-US" dirty="0"/>
              <a:t>北邊</a:t>
            </a:r>
            <a:r>
              <a:rPr lang="en-US" altLang="zh-TW" dirty="0"/>
              <a:t>[</a:t>
            </a:r>
            <a:r>
              <a:rPr lang="en-US" dirty="0" err="1"/>
              <a:t>běi</a:t>
            </a:r>
            <a:r>
              <a:rPr lang="en-US" dirty="0"/>
              <a:t> </a:t>
            </a:r>
            <a:r>
              <a:rPr lang="en-US" dirty="0" err="1"/>
              <a:t>biān</a:t>
            </a:r>
            <a:r>
              <a:rPr lang="en-US" dirty="0"/>
              <a:t>] </a:t>
            </a:r>
            <a:r>
              <a:rPr lang="zh-TW" altLang="en-US" dirty="0"/>
              <a:t>是</a:t>
            </a:r>
            <a:r>
              <a:rPr lang="en-US" altLang="zh-TW" dirty="0"/>
              <a:t>[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加拿大</a:t>
            </a:r>
            <a:r>
              <a:rPr lang="en-US" altLang="zh-TW" dirty="0"/>
              <a:t>[</a:t>
            </a:r>
            <a:r>
              <a:rPr lang="en-US" dirty="0" err="1"/>
              <a:t>jiā</a:t>
            </a:r>
            <a:r>
              <a:rPr lang="en-US" dirty="0"/>
              <a:t> </a:t>
            </a:r>
            <a:r>
              <a:rPr lang="en-US" dirty="0" err="1"/>
              <a:t>ná</a:t>
            </a:r>
            <a:r>
              <a:rPr lang="en-US" dirty="0"/>
              <a:t> </a:t>
            </a:r>
            <a:r>
              <a:rPr lang="en-US" dirty="0" err="1"/>
              <a:t>dà</a:t>
            </a:r>
            <a:r>
              <a:rPr lang="en-US" dirty="0"/>
              <a:t>] ，</a:t>
            </a:r>
            <a:r>
              <a:rPr lang="zh-TW" altLang="en-US" dirty="0"/>
              <a:t>南邊</a:t>
            </a:r>
            <a:r>
              <a:rPr lang="en-US" altLang="zh-TW" dirty="0"/>
              <a:t>[</a:t>
            </a:r>
            <a:r>
              <a:rPr lang="en-US" dirty="0" err="1"/>
              <a:t>nán</a:t>
            </a:r>
            <a:r>
              <a:rPr lang="en-US" dirty="0"/>
              <a:t> </a:t>
            </a:r>
            <a:r>
              <a:rPr lang="en-US" dirty="0" err="1"/>
              <a:t>biān</a:t>
            </a:r>
            <a:r>
              <a:rPr lang="en-US" dirty="0"/>
              <a:t>] </a:t>
            </a:r>
            <a:r>
              <a:rPr lang="zh-TW" altLang="en-US" dirty="0"/>
              <a:t>是</a:t>
            </a:r>
            <a:r>
              <a:rPr lang="en-US" altLang="zh-TW" dirty="0"/>
              <a:t>[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墨西哥</a:t>
            </a:r>
            <a:r>
              <a:rPr lang="en-US" altLang="zh-TW" dirty="0"/>
              <a:t>[</a:t>
            </a:r>
            <a:r>
              <a:rPr lang="en-US" dirty="0" err="1"/>
              <a:t>mò</a:t>
            </a:r>
            <a:r>
              <a:rPr lang="en-US" dirty="0"/>
              <a:t> </a:t>
            </a:r>
            <a:r>
              <a:rPr lang="en-US" dirty="0" err="1"/>
              <a:t>xī</a:t>
            </a:r>
            <a:r>
              <a:rPr lang="en-US" dirty="0"/>
              <a:t> </a:t>
            </a:r>
            <a:r>
              <a:rPr lang="en-US" dirty="0" err="1"/>
              <a:t>gē</a:t>
            </a:r>
            <a:r>
              <a:rPr lang="en-US" dirty="0"/>
              <a:t>] 。  </a:t>
            </a:r>
            <a:r>
              <a:rPr lang="zh-TW" altLang="en-US" dirty="0"/>
              <a:t>東邊</a:t>
            </a:r>
            <a:r>
              <a:rPr lang="en-US" altLang="zh-TW" dirty="0"/>
              <a:t>[</a:t>
            </a:r>
            <a:r>
              <a:rPr lang="en-US" dirty="0" err="1"/>
              <a:t>dōng</a:t>
            </a:r>
            <a:r>
              <a:rPr lang="en-US" dirty="0"/>
              <a:t> </a:t>
            </a:r>
            <a:r>
              <a:rPr lang="en-US" dirty="0" err="1"/>
              <a:t>biān</a:t>
            </a:r>
            <a:r>
              <a:rPr lang="en-US" dirty="0"/>
              <a:t>] ，</a:t>
            </a:r>
            <a:r>
              <a:rPr lang="zh-TW" altLang="en-US" dirty="0"/>
              <a:t>西邊</a:t>
            </a:r>
            <a:r>
              <a:rPr lang="en-US" altLang="zh-TW" dirty="0"/>
              <a:t>[</a:t>
            </a:r>
            <a:r>
              <a:rPr lang="en-US" dirty="0" err="1"/>
              <a:t>xī</a:t>
            </a:r>
            <a:r>
              <a:rPr lang="en-US" dirty="0"/>
              <a:t> </a:t>
            </a:r>
            <a:r>
              <a:rPr lang="en-US" dirty="0" err="1"/>
              <a:t>biān</a:t>
            </a:r>
            <a:r>
              <a:rPr lang="en-US" dirty="0"/>
              <a:t>] </a:t>
            </a:r>
            <a:r>
              <a:rPr lang="zh-TW" altLang="en-US" dirty="0"/>
              <a:t>都是</a:t>
            </a:r>
            <a:r>
              <a:rPr lang="en-US" altLang="zh-TW" dirty="0"/>
              <a:t>[</a:t>
            </a:r>
            <a:r>
              <a:rPr lang="en-US" dirty="0" err="1"/>
              <a:t>dōu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海</a:t>
            </a:r>
            <a:r>
              <a:rPr lang="en-US" altLang="zh-TW" dirty="0"/>
              <a:t>[</a:t>
            </a:r>
            <a:r>
              <a:rPr lang="en-US" dirty="0" err="1"/>
              <a:t>hǎi</a:t>
            </a:r>
            <a:r>
              <a:rPr lang="en-US" dirty="0"/>
              <a:t>] 。</a:t>
            </a:r>
            <a:r>
              <a:rPr lang="zh-TW" altLang="en-US" dirty="0"/>
              <a:t>美國</a:t>
            </a:r>
            <a:r>
              <a:rPr lang="en-US" altLang="zh-TW" dirty="0"/>
              <a:t>[</a:t>
            </a:r>
            <a:r>
              <a:rPr lang="en-US" dirty="0" err="1"/>
              <a:t>měi</a:t>
            </a:r>
            <a:r>
              <a:rPr lang="en-US" dirty="0"/>
              <a:t> </a:t>
            </a:r>
            <a:r>
              <a:rPr lang="en-US" dirty="0" err="1"/>
              <a:t>guó</a:t>
            </a:r>
            <a:r>
              <a:rPr lang="en-US" dirty="0"/>
              <a:t>] </a:t>
            </a:r>
            <a:r>
              <a:rPr lang="zh-TW" altLang="en-US" dirty="0"/>
              <a:t>有</a:t>
            </a:r>
            <a:r>
              <a:rPr lang="en-US" altLang="zh-TW" dirty="0"/>
              <a:t>[</a:t>
            </a:r>
            <a:r>
              <a:rPr lang="en-US" dirty="0" err="1"/>
              <a:t>yǒu</a:t>
            </a:r>
            <a:r>
              <a:rPr lang="en-US" dirty="0"/>
              <a:t>] </a:t>
            </a:r>
            <a:r>
              <a:rPr lang="zh-TW" altLang="en-US" dirty="0"/>
              <a:t>很多</a:t>
            </a:r>
            <a:r>
              <a:rPr lang="en-US" altLang="zh-TW" dirty="0"/>
              <a:t>[</a:t>
            </a:r>
            <a:r>
              <a:rPr lang="en-US" dirty="0" err="1"/>
              <a:t>hěn</a:t>
            </a:r>
            <a:r>
              <a:rPr lang="en-US" dirty="0"/>
              <a:t> </a:t>
            </a:r>
            <a:r>
              <a:rPr lang="en-US" dirty="0" err="1"/>
              <a:t>duō</a:t>
            </a:r>
            <a:r>
              <a:rPr lang="en-US" dirty="0"/>
              <a:t>] </a:t>
            </a:r>
            <a:r>
              <a:rPr lang="zh-TW" altLang="en-US" dirty="0"/>
              <a:t>高山</a:t>
            </a:r>
            <a:r>
              <a:rPr lang="en-US" altLang="zh-TW" dirty="0"/>
              <a:t>[</a:t>
            </a:r>
            <a:r>
              <a:rPr lang="en-US" dirty="0" err="1"/>
              <a:t>gāo</a:t>
            </a:r>
            <a:r>
              <a:rPr lang="en-US" dirty="0"/>
              <a:t> </a:t>
            </a:r>
            <a:r>
              <a:rPr lang="en-US" dirty="0" err="1"/>
              <a:t>shān</a:t>
            </a:r>
            <a:r>
              <a:rPr lang="en-US" dirty="0"/>
              <a:t>] ，</a:t>
            </a:r>
            <a:r>
              <a:rPr lang="zh-TW" altLang="en-US" dirty="0"/>
              <a:t>大</a:t>
            </a:r>
            <a:r>
              <a:rPr lang="en-US" altLang="zh-TW" dirty="0"/>
              <a:t>[</a:t>
            </a:r>
            <a:r>
              <a:rPr lang="en-US" dirty="0" err="1"/>
              <a:t>dà</a:t>
            </a:r>
            <a:r>
              <a:rPr lang="en-US" dirty="0"/>
              <a:t>] </a:t>
            </a:r>
            <a:r>
              <a:rPr lang="zh-TW" altLang="en-US" dirty="0"/>
              <a:t>河</a:t>
            </a:r>
            <a:r>
              <a:rPr lang="en-US" altLang="zh-TW" dirty="0"/>
              <a:t>[</a:t>
            </a:r>
            <a:r>
              <a:rPr lang="en-US" dirty="0" err="1"/>
              <a:t>hé</a:t>
            </a:r>
            <a:r>
              <a:rPr lang="en-US" dirty="0"/>
              <a:t>] ，</a:t>
            </a:r>
            <a:r>
              <a:rPr lang="zh-TW" altLang="en-US" dirty="0"/>
              <a:t>最大</a:t>
            </a:r>
            <a:r>
              <a:rPr lang="en-US" altLang="zh-TW" dirty="0"/>
              <a:t>[</a:t>
            </a:r>
            <a:r>
              <a:rPr lang="en-US" dirty="0" err="1"/>
              <a:t>zuì</a:t>
            </a:r>
            <a:r>
              <a:rPr lang="en-US" dirty="0"/>
              <a:t> </a:t>
            </a:r>
            <a:r>
              <a:rPr lang="en-US" dirty="0" err="1"/>
              <a:t>dà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一</a:t>
            </a:r>
            <a:r>
              <a:rPr lang="en-US" altLang="zh-TW" dirty="0"/>
              <a:t>[</a:t>
            </a:r>
            <a:r>
              <a:rPr lang="en-US" dirty="0" err="1"/>
              <a:t>yī</a:t>
            </a:r>
            <a:r>
              <a:rPr lang="en-US" dirty="0"/>
              <a:t>] </a:t>
            </a:r>
            <a:r>
              <a:rPr lang="zh-TW" altLang="en-US" dirty="0"/>
              <a:t>條</a:t>
            </a:r>
            <a:r>
              <a:rPr lang="en-US" altLang="zh-TW" dirty="0"/>
              <a:t>[</a:t>
            </a:r>
            <a:r>
              <a:rPr lang="en-US" dirty="0" err="1"/>
              <a:t>tiáo</a:t>
            </a:r>
            <a:r>
              <a:rPr lang="en-US" dirty="0"/>
              <a:t>] </a:t>
            </a:r>
            <a:r>
              <a:rPr lang="zh-TW" altLang="en-US" dirty="0"/>
              <a:t>河</a:t>
            </a:r>
            <a:r>
              <a:rPr lang="en-US" altLang="zh-TW" dirty="0"/>
              <a:t>[</a:t>
            </a:r>
            <a:r>
              <a:rPr lang="en-US" dirty="0" err="1"/>
              <a:t>hé</a:t>
            </a:r>
            <a:r>
              <a:rPr lang="en-US" dirty="0"/>
              <a:t>] </a:t>
            </a:r>
            <a:r>
              <a:rPr lang="zh-TW" altLang="en-US" dirty="0"/>
              <a:t>在</a:t>
            </a:r>
            <a:r>
              <a:rPr lang="en-US" altLang="zh-TW" dirty="0"/>
              <a:t>[</a:t>
            </a:r>
            <a:r>
              <a:rPr lang="en-US" dirty="0" err="1"/>
              <a:t>zài</a:t>
            </a:r>
            <a:r>
              <a:rPr lang="en-US" dirty="0"/>
              <a:t>] </a:t>
            </a:r>
            <a:r>
              <a:rPr lang="zh-TW" altLang="en-US" dirty="0"/>
              <a:t>中部</a:t>
            </a:r>
            <a:r>
              <a:rPr lang="en-US" altLang="zh-TW" dirty="0"/>
              <a:t>[</a:t>
            </a:r>
            <a:r>
              <a:rPr lang="en-US" dirty="0" err="1"/>
              <a:t>zhōng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] ，</a:t>
            </a:r>
            <a:r>
              <a:rPr lang="zh-TW" altLang="en-US" dirty="0"/>
              <a:t>叫</a:t>
            </a:r>
            <a:r>
              <a:rPr lang="en-US" altLang="zh-TW" dirty="0"/>
              <a:t>[</a:t>
            </a:r>
            <a:r>
              <a:rPr lang="en-US" dirty="0" err="1"/>
              <a:t>jiào</a:t>
            </a:r>
            <a:r>
              <a:rPr lang="en-US" dirty="0"/>
              <a:t>] </a:t>
            </a:r>
            <a:r>
              <a:rPr lang="zh-TW" altLang="en-US" dirty="0"/>
              <a:t>密西西比</a:t>
            </a:r>
            <a:r>
              <a:rPr lang="en-US" altLang="zh-TW" dirty="0"/>
              <a:t>[</a:t>
            </a:r>
            <a:r>
              <a:rPr lang="en-US" dirty="0" err="1"/>
              <a:t>mì</a:t>
            </a:r>
            <a:r>
              <a:rPr lang="en-US" dirty="0"/>
              <a:t> </a:t>
            </a:r>
            <a:r>
              <a:rPr lang="en-US" dirty="0" err="1"/>
              <a:t>xī</a:t>
            </a:r>
            <a:r>
              <a:rPr lang="en-US" dirty="0"/>
              <a:t> </a:t>
            </a:r>
            <a:r>
              <a:rPr lang="en-US" dirty="0" err="1"/>
              <a:t>xī</a:t>
            </a:r>
            <a:r>
              <a:rPr lang="en-US" dirty="0"/>
              <a:t> </a:t>
            </a:r>
            <a:r>
              <a:rPr lang="en-US" dirty="0" err="1"/>
              <a:t>bǐ</a:t>
            </a:r>
            <a:r>
              <a:rPr lang="en-US" dirty="0"/>
              <a:t>] </a:t>
            </a:r>
            <a:r>
              <a:rPr lang="zh-TW" altLang="en-US" dirty="0"/>
              <a:t>河</a:t>
            </a:r>
            <a:r>
              <a:rPr lang="en-US" altLang="zh-TW" dirty="0"/>
              <a:t>[</a:t>
            </a:r>
            <a:r>
              <a:rPr lang="en-US" dirty="0" err="1"/>
              <a:t>hé</a:t>
            </a:r>
            <a:r>
              <a:rPr lang="en-US" dirty="0"/>
              <a:t>] 。</a:t>
            </a:r>
            <a:r>
              <a:rPr lang="zh-TW" altLang="en-US" dirty="0"/>
              <a:t>最高</a:t>
            </a:r>
            <a:r>
              <a:rPr lang="en-US" altLang="zh-TW" dirty="0"/>
              <a:t>[</a:t>
            </a:r>
            <a:r>
              <a:rPr lang="en-US" dirty="0" err="1"/>
              <a:t>zuì</a:t>
            </a:r>
            <a:r>
              <a:rPr lang="en-US" dirty="0"/>
              <a:t> </a:t>
            </a:r>
            <a:r>
              <a:rPr lang="en-US" dirty="0" err="1"/>
              <a:t>gāo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山</a:t>
            </a:r>
            <a:r>
              <a:rPr lang="en-US" altLang="zh-TW" dirty="0"/>
              <a:t>[</a:t>
            </a:r>
            <a:r>
              <a:rPr lang="en-US" dirty="0" err="1"/>
              <a:t>shān</a:t>
            </a:r>
            <a:r>
              <a:rPr lang="en-US" dirty="0"/>
              <a:t>] </a:t>
            </a:r>
            <a:r>
              <a:rPr lang="zh-TW" altLang="en-US" dirty="0"/>
              <a:t>是</a:t>
            </a:r>
            <a:r>
              <a:rPr lang="en-US" altLang="zh-TW" dirty="0"/>
              <a:t>[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洛</a:t>
            </a:r>
            <a:r>
              <a:rPr lang="en-US" altLang="zh-TW" dirty="0"/>
              <a:t>[</a:t>
            </a:r>
            <a:r>
              <a:rPr lang="en-US" dirty="0" err="1"/>
              <a:t>luò</a:t>
            </a:r>
            <a:r>
              <a:rPr lang="en-US" dirty="0"/>
              <a:t>] </a:t>
            </a:r>
            <a:r>
              <a:rPr lang="zh-TW" altLang="en-US" dirty="0"/>
              <a:t>基</a:t>
            </a:r>
            <a:r>
              <a:rPr lang="en-US" altLang="zh-TW" dirty="0"/>
              <a:t>[</a:t>
            </a:r>
            <a:r>
              <a:rPr lang="en-US" dirty="0" err="1"/>
              <a:t>jī</a:t>
            </a:r>
            <a:r>
              <a:rPr lang="en-US" dirty="0"/>
              <a:t>] </a:t>
            </a:r>
            <a:r>
              <a:rPr lang="zh-TW" altLang="en-US" dirty="0"/>
              <a:t>山脈</a:t>
            </a:r>
            <a:r>
              <a:rPr lang="en-US" altLang="zh-TW" dirty="0"/>
              <a:t>[</a:t>
            </a:r>
            <a:r>
              <a:rPr lang="en-US" dirty="0" err="1"/>
              <a:t>shān</a:t>
            </a:r>
            <a:r>
              <a:rPr lang="en-US" dirty="0"/>
              <a:t> </a:t>
            </a:r>
            <a:r>
              <a:rPr lang="en-US" dirty="0" err="1"/>
              <a:t>mài</a:t>
            </a:r>
            <a:r>
              <a:rPr lang="en-US" dirty="0"/>
              <a:t>]。</a:t>
            </a:r>
            <a:r>
              <a:rPr lang="zh-TW" altLang="en-US" dirty="0"/>
              <a:t>大城市</a:t>
            </a:r>
            <a:r>
              <a:rPr lang="en-US" altLang="zh-TW" dirty="0"/>
              <a:t>[</a:t>
            </a:r>
            <a:r>
              <a:rPr lang="en-US" dirty="0" err="1"/>
              <a:t>dà</a:t>
            </a:r>
            <a:r>
              <a:rPr lang="en-US" dirty="0"/>
              <a:t> </a:t>
            </a:r>
            <a:r>
              <a:rPr lang="en-US" dirty="0" err="1"/>
              <a:t>chéng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也</a:t>
            </a:r>
            <a:r>
              <a:rPr lang="en-US" altLang="zh-TW" dirty="0"/>
              <a:t>[</a:t>
            </a:r>
            <a:r>
              <a:rPr lang="en-US" dirty="0" err="1"/>
              <a:t>yě</a:t>
            </a:r>
            <a:r>
              <a:rPr lang="en-US" dirty="0"/>
              <a:t>] </a:t>
            </a:r>
            <a:r>
              <a:rPr lang="zh-TW" altLang="en-US" dirty="0"/>
              <a:t>很多</a:t>
            </a:r>
            <a:r>
              <a:rPr lang="en-US" altLang="zh-TW" dirty="0"/>
              <a:t>[</a:t>
            </a:r>
            <a:r>
              <a:rPr lang="en-US" dirty="0" err="1"/>
              <a:t>hěn</a:t>
            </a:r>
            <a:r>
              <a:rPr lang="en-US" dirty="0"/>
              <a:t> </a:t>
            </a:r>
            <a:r>
              <a:rPr lang="en-US" dirty="0" err="1"/>
              <a:t>duō</a:t>
            </a:r>
            <a:r>
              <a:rPr lang="en-US" dirty="0"/>
              <a:t>] ，</a:t>
            </a:r>
            <a:r>
              <a:rPr lang="zh-TW" altLang="en-US" dirty="0"/>
              <a:t>東部</a:t>
            </a:r>
            <a:r>
              <a:rPr lang="en-US" altLang="zh-TW" dirty="0"/>
              <a:t>[</a:t>
            </a:r>
            <a:r>
              <a:rPr lang="en-US" dirty="0" err="1"/>
              <a:t>dōng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紐約</a:t>
            </a:r>
            <a:r>
              <a:rPr lang="en-US" altLang="zh-TW" dirty="0"/>
              <a:t>[</a:t>
            </a:r>
            <a:r>
              <a:rPr lang="en-US" dirty="0" err="1"/>
              <a:t>niǔ</a:t>
            </a:r>
            <a:r>
              <a:rPr lang="en-US" dirty="0"/>
              <a:t> </a:t>
            </a:r>
            <a:r>
              <a:rPr lang="en-US" dirty="0" err="1"/>
              <a:t>yuē</a:t>
            </a:r>
            <a:r>
              <a:rPr lang="en-US" dirty="0"/>
              <a:t>] ，</a:t>
            </a:r>
            <a:r>
              <a:rPr lang="zh-TW" altLang="en-US" dirty="0"/>
              <a:t>華盛頓</a:t>
            </a:r>
            <a:r>
              <a:rPr lang="en-US" altLang="zh-TW" dirty="0"/>
              <a:t>[</a:t>
            </a:r>
            <a:r>
              <a:rPr lang="en-US" dirty="0" err="1"/>
              <a:t>huá</a:t>
            </a:r>
            <a:r>
              <a:rPr lang="en-US" dirty="0"/>
              <a:t> </a:t>
            </a:r>
            <a:r>
              <a:rPr lang="en-US" dirty="0" err="1"/>
              <a:t>shèng</a:t>
            </a:r>
            <a:r>
              <a:rPr lang="en-US" dirty="0"/>
              <a:t> </a:t>
            </a:r>
            <a:r>
              <a:rPr lang="en-US" dirty="0" err="1"/>
              <a:t>dùn</a:t>
            </a:r>
            <a:r>
              <a:rPr lang="en-US" dirty="0"/>
              <a:t>] ，</a:t>
            </a:r>
            <a:r>
              <a:rPr lang="zh-TW" altLang="en-US" dirty="0"/>
              <a:t>西部</a:t>
            </a:r>
            <a:r>
              <a:rPr lang="en-US" altLang="zh-TW" dirty="0"/>
              <a:t>[</a:t>
            </a:r>
            <a:r>
              <a:rPr lang="en-US" dirty="0" err="1"/>
              <a:t>xī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洛杉磯</a:t>
            </a:r>
            <a:r>
              <a:rPr lang="en-US" altLang="zh-TW" dirty="0"/>
              <a:t>[</a:t>
            </a:r>
            <a:r>
              <a:rPr lang="en-US" dirty="0" err="1"/>
              <a:t>luò</a:t>
            </a:r>
            <a:r>
              <a:rPr lang="en-US" dirty="0"/>
              <a:t> </a:t>
            </a:r>
            <a:r>
              <a:rPr lang="en-US" dirty="0" err="1"/>
              <a:t>shān</a:t>
            </a:r>
            <a:r>
              <a:rPr lang="en-US" dirty="0"/>
              <a:t> </a:t>
            </a:r>
            <a:r>
              <a:rPr lang="en-US" dirty="0" err="1"/>
              <a:t>jī</a:t>
            </a:r>
            <a:r>
              <a:rPr lang="en-US" dirty="0"/>
              <a:t>] </a:t>
            </a:r>
            <a:r>
              <a:rPr lang="zh-TW" altLang="en-US" dirty="0"/>
              <a:t>都是</a:t>
            </a:r>
            <a:r>
              <a:rPr lang="en-US" altLang="zh-TW" dirty="0"/>
              <a:t>[</a:t>
            </a:r>
            <a:r>
              <a:rPr lang="en-US" dirty="0" err="1"/>
              <a:t>dōu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有名</a:t>
            </a:r>
            <a:r>
              <a:rPr lang="en-US" altLang="zh-TW" dirty="0"/>
              <a:t>[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míng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大城市</a:t>
            </a:r>
            <a:r>
              <a:rPr lang="en-US" altLang="zh-TW" dirty="0"/>
              <a:t>[</a:t>
            </a:r>
            <a:r>
              <a:rPr lang="en-US" dirty="0" err="1"/>
              <a:t>dà</a:t>
            </a:r>
            <a:r>
              <a:rPr lang="en-US" dirty="0"/>
              <a:t> </a:t>
            </a:r>
            <a:r>
              <a:rPr lang="en-US" dirty="0" err="1"/>
              <a:t>chéng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。</a:t>
            </a:r>
            <a:r>
              <a:rPr lang="zh-TW" altLang="en-US" dirty="0"/>
              <a:t>要是</a:t>
            </a:r>
            <a:r>
              <a:rPr lang="en-US" altLang="zh-TW" dirty="0"/>
              <a:t>[</a:t>
            </a:r>
            <a:r>
              <a:rPr lang="en-US" dirty="0" err="1"/>
              <a:t>yào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你</a:t>
            </a:r>
            <a:r>
              <a:rPr lang="en-US" altLang="zh-TW" dirty="0"/>
              <a:t>[</a:t>
            </a:r>
            <a:r>
              <a:rPr lang="en-US" dirty="0" err="1"/>
              <a:t>nǐ</a:t>
            </a:r>
            <a:r>
              <a:rPr lang="en-US" dirty="0"/>
              <a:t>] </a:t>
            </a:r>
            <a:r>
              <a:rPr lang="zh-TW" altLang="en-US" dirty="0"/>
              <a:t>坐</a:t>
            </a:r>
            <a:r>
              <a:rPr lang="en-US" altLang="zh-TW" dirty="0"/>
              <a:t>[</a:t>
            </a:r>
            <a:r>
              <a:rPr lang="en-US" dirty="0" err="1"/>
              <a:t>zuò</a:t>
            </a:r>
            <a:r>
              <a:rPr lang="en-US" dirty="0"/>
              <a:t>] </a:t>
            </a:r>
            <a:r>
              <a:rPr lang="zh-TW" altLang="en-US" dirty="0"/>
              <a:t>飛機</a:t>
            </a:r>
            <a:r>
              <a:rPr lang="en-US" altLang="zh-TW" dirty="0"/>
              <a:t>[</a:t>
            </a:r>
            <a:r>
              <a:rPr lang="en-US" dirty="0" err="1"/>
              <a:t>fēi</a:t>
            </a:r>
            <a:r>
              <a:rPr lang="en-US" dirty="0"/>
              <a:t> </a:t>
            </a:r>
            <a:r>
              <a:rPr lang="en-US" dirty="0" err="1"/>
              <a:t>jī</a:t>
            </a:r>
            <a:r>
              <a:rPr lang="en-US" dirty="0"/>
              <a:t>] </a:t>
            </a:r>
            <a:r>
              <a:rPr lang="zh-TW" altLang="en-US" dirty="0"/>
              <a:t>從</a:t>
            </a:r>
            <a:r>
              <a:rPr lang="en-US" altLang="zh-TW" dirty="0"/>
              <a:t>[</a:t>
            </a:r>
            <a:r>
              <a:rPr lang="en-US" dirty="0" err="1"/>
              <a:t>cōng</a:t>
            </a:r>
            <a:r>
              <a:rPr lang="en-US" dirty="0"/>
              <a:t>] </a:t>
            </a:r>
            <a:r>
              <a:rPr lang="zh-TW" altLang="en-US" dirty="0"/>
              <a:t>東部</a:t>
            </a:r>
            <a:r>
              <a:rPr lang="en-US" altLang="zh-TW" dirty="0"/>
              <a:t>[</a:t>
            </a:r>
            <a:r>
              <a:rPr lang="en-US" dirty="0" err="1"/>
              <a:t>dōng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] </a:t>
            </a:r>
            <a:r>
              <a:rPr lang="zh-TW" altLang="en-US" dirty="0"/>
              <a:t>到</a:t>
            </a:r>
            <a:r>
              <a:rPr lang="en-US" altLang="zh-TW" dirty="0"/>
              <a:t>[</a:t>
            </a:r>
            <a:r>
              <a:rPr lang="en-US" dirty="0" err="1"/>
              <a:t>dào</a:t>
            </a:r>
            <a:r>
              <a:rPr lang="en-US" dirty="0"/>
              <a:t>] </a:t>
            </a:r>
            <a:r>
              <a:rPr lang="zh-TW" altLang="en-US" dirty="0"/>
              <a:t>西部</a:t>
            </a:r>
            <a:r>
              <a:rPr lang="en-US" altLang="zh-TW" dirty="0"/>
              <a:t>[</a:t>
            </a:r>
            <a:r>
              <a:rPr lang="en-US" dirty="0" err="1"/>
              <a:t>xī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] ，</a:t>
            </a:r>
            <a:r>
              <a:rPr lang="zh-TW" altLang="en-US" dirty="0"/>
              <a:t>不</a:t>
            </a:r>
            <a:r>
              <a:rPr lang="en-US" altLang="zh-TW" dirty="0"/>
              <a:t>[</a:t>
            </a:r>
            <a:r>
              <a:rPr lang="en-US" dirty="0" err="1"/>
              <a:t>bù</a:t>
            </a:r>
            <a:r>
              <a:rPr lang="en-US" dirty="0"/>
              <a:t>] </a:t>
            </a:r>
            <a:r>
              <a:rPr lang="zh-TW" altLang="en-US" dirty="0"/>
              <a:t>經過</a:t>
            </a:r>
            <a:r>
              <a:rPr lang="en-US" altLang="zh-TW" dirty="0"/>
              <a:t>[</a:t>
            </a:r>
            <a:r>
              <a:rPr lang="en-US" dirty="0" err="1"/>
              <a:t>jīng</a:t>
            </a:r>
            <a:r>
              <a:rPr lang="en-US" dirty="0"/>
              <a:t> </a:t>
            </a:r>
            <a:r>
              <a:rPr lang="en-US" dirty="0" err="1"/>
              <a:t>guò</a:t>
            </a:r>
            <a:r>
              <a:rPr lang="en-US" dirty="0"/>
              <a:t>] </a:t>
            </a:r>
            <a:r>
              <a:rPr lang="zh-TW" altLang="en-US" dirty="0"/>
              <a:t>中部</a:t>
            </a:r>
            <a:r>
              <a:rPr lang="en-US" altLang="zh-TW" dirty="0"/>
              <a:t>[</a:t>
            </a:r>
            <a:r>
              <a:rPr lang="en-US" dirty="0" err="1"/>
              <a:t>zhōng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] </a:t>
            </a:r>
            <a:r>
              <a:rPr lang="zh-TW" altLang="en-US" dirty="0"/>
              <a:t>的</a:t>
            </a:r>
            <a:r>
              <a:rPr lang="en-US" altLang="zh-TW" dirty="0"/>
              <a:t>[</a:t>
            </a:r>
            <a:r>
              <a:rPr lang="en-US" dirty="0"/>
              <a:t>de] </a:t>
            </a:r>
            <a:r>
              <a:rPr lang="zh-TW" altLang="en-US" dirty="0"/>
              <a:t>城市</a:t>
            </a:r>
            <a:r>
              <a:rPr lang="en-US" altLang="zh-TW" dirty="0"/>
              <a:t>[</a:t>
            </a:r>
            <a:r>
              <a:rPr lang="en-US" dirty="0" err="1"/>
              <a:t>chéng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，</a:t>
            </a:r>
            <a:r>
              <a:rPr lang="zh-TW" altLang="en-US" dirty="0"/>
              <a:t>直</a:t>
            </a:r>
            <a:r>
              <a:rPr lang="en-US" altLang="zh-TW" dirty="0"/>
              <a:t>[</a:t>
            </a:r>
            <a:r>
              <a:rPr lang="en-US" dirty="0" err="1"/>
              <a:t>zhí</a:t>
            </a:r>
            <a:r>
              <a:rPr lang="en-US" dirty="0"/>
              <a:t>] </a:t>
            </a:r>
            <a:r>
              <a:rPr lang="zh-TW" altLang="en-US" dirty="0"/>
              <a:t>飛</a:t>
            </a:r>
            <a:r>
              <a:rPr lang="en-US" altLang="zh-TW" dirty="0"/>
              <a:t>[</a:t>
            </a:r>
            <a:r>
              <a:rPr lang="en-US" dirty="0" err="1"/>
              <a:t>fēi</a:t>
            </a:r>
            <a:r>
              <a:rPr lang="en-US" dirty="0"/>
              <a:t>] </a:t>
            </a:r>
            <a:r>
              <a:rPr lang="zh-TW" altLang="en-US" dirty="0"/>
              <a:t>五</a:t>
            </a:r>
            <a:r>
              <a:rPr lang="en-US" altLang="zh-TW" dirty="0"/>
              <a:t>[</a:t>
            </a:r>
            <a:r>
              <a:rPr lang="en-US" dirty="0" err="1"/>
              <a:t>wǔ</a:t>
            </a:r>
            <a:r>
              <a:rPr lang="en-US" dirty="0"/>
              <a:t>] </a:t>
            </a:r>
            <a:r>
              <a:rPr lang="zh-TW" altLang="en-US" dirty="0"/>
              <a:t>個</a:t>
            </a:r>
            <a:r>
              <a:rPr lang="en-US" altLang="zh-TW" dirty="0"/>
              <a:t>[</a:t>
            </a:r>
            <a:r>
              <a:rPr lang="en-US" dirty="0" err="1"/>
              <a:t>gè</a:t>
            </a:r>
            <a:r>
              <a:rPr lang="en-US" dirty="0"/>
              <a:t>] </a:t>
            </a:r>
            <a:r>
              <a:rPr lang="zh-TW" altLang="en-US" dirty="0"/>
              <a:t>鐘頭</a:t>
            </a:r>
            <a:r>
              <a:rPr lang="en-US" altLang="zh-TW" dirty="0"/>
              <a:t>[</a:t>
            </a:r>
            <a:r>
              <a:rPr lang="en-US" dirty="0" err="1"/>
              <a:t>zhōng</a:t>
            </a:r>
            <a:r>
              <a:rPr lang="en-US" dirty="0"/>
              <a:t> </a:t>
            </a:r>
            <a:r>
              <a:rPr lang="en-US" dirty="0" err="1"/>
              <a:t>tóu</a:t>
            </a:r>
            <a:r>
              <a:rPr lang="en-US" dirty="0"/>
              <a:t>] </a:t>
            </a:r>
            <a:r>
              <a:rPr lang="zh-TW" altLang="en-US" dirty="0"/>
              <a:t>就</a:t>
            </a:r>
            <a:r>
              <a:rPr lang="en-US" altLang="zh-TW" dirty="0"/>
              <a:t>[</a:t>
            </a:r>
            <a:r>
              <a:rPr lang="en-US" dirty="0" err="1"/>
              <a:t>jiù</a:t>
            </a:r>
            <a:r>
              <a:rPr lang="en-US" dirty="0"/>
              <a:t>] </a:t>
            </a:r>
            <a:r>
              <a:rPr lang="zh-TW" altLang="en-US" dirty="0"/>
              <a:t>到了</a:t>
            </a:r>
            <a:r>
              <a:rPr lang="en-US" altLang="zh-TW" dirty="0"/>
              <a:t>[</a:t>
            </a:r>
            <a:r>
              <a:rPr lang="en-US" dirty="0" err="1"/>
              <a:t>dào</a:t>
            </a:r>
            <a:r>
              <a:rPr lang="en-US" dirty="0"/>
              <a:t> le] ，</a:t>
            </a:r>
            <a:r>
              <a:rPr lang="zh-TW" altLang="en-US" dirty="0"/>
              <a:t>很</a:t>
            </a:r>
            <a:r>
              <a:rPr lang="en-US" altLang="zh-TW" dirty="0"/>
              <a:t>[</a:t>
            </a:r>
            <a:r>
              <a:rPr lang="en-US" dirty="0" err="1"/>
              <a:t>hěn</a:t>
            </a:r>
            <a:r>
              <a:rPr lang="en-US" dirty="0"/>
              <a:t>] </a:t>
            </a:r>
            <a:r>
              <a:rPr lang="zh-TW" altLang="en-US" dirty="0"/>
              <a:t>方便</a:t>
            </a:r>
            <a:r>
              <a:rPr lang="en-US" altLang="zh-TW" dirty="0"/>
              <a:t>[</a:t>
            </a:r>
            <a:r>
              <a:rPr lang="en-US" dirty="0" err="1"/>
              <a:t>fāng</a:t>
            </a:r>
            <a:r>
              <a:rPr lang="en-US" dirty="0"/>
              <a:t> </a:t>
            </a:r>
            <a:r>
              <a:rPr lang="en-US" dirty="0" err="1"/>
              <a:t>biàn</a:t>
            </a:r>
            <a:r>
              <a:rPr lang="en-US" dirty="0"/>
              <a:t>] 。</a:t>
            </a:r>
            <a:r>
              <a:rPr lang="zh-TW" altLang="en-US" dirty="0"/>
              <a:t>要是</a:t>
            </a:r>
            <a:r>
              <a:rPr lang="en-US" altLang="zh-TW" dirty="0"/>
              <a:t>[</a:t>
            </a:r>
            <a:r>
              <a:rPr lang="en-US" dirty="0" err="1"/>
              <a:t>yào</a:t>
            </a:r>
            <a:r>
              <a:rPr lang="en-US" dirty="0"/>
              <a:t> </a:t>
            </a:r>
            <a:r>
              <a:rPr lang="en-US" dirty="0" err="1"/>
              <a:t>shì</a:t>
            </a:r>
            <a:r>
              <a:rPr lang="en-US" dirty="0"/>
              <a:t>] </a:t>
            </a:r>
            <a:r>
              <a:rPr lang="zh-TW" altLang="en-US" dirty="0"/>
              <a:t>開車</a:t>
            </a:r>
            <a:r>
              <a:rPr lang="en-US" altLang="zh-TW" dirty="0"/>
              <a:t>[</a:t>
            </a:r>
            <a:r>
              <a:rPr lang="en-US" dirty="0" err="1"/>
              <a:t>kāi</a:t>
            </a:r>
            <a:r>
              <a:rPr lang="en-US" dirty="0"/>
              <a:t> </a:t>
            </a:r>
            <a:r>
              <a:rPr lang="en-US" dirty="0" err="1"/>
              <a:t>chē</a:t>
            </a:r>
            <a:r>
              <a:rPr lang="en-US" dirty="0"/>
              <a:t>] ，</a:t>
            </a:r>
            <a:r>
              <a:rPr lang="zh-TW" altLang="en-US" dirty="0"/>
              <a:t>就</a:t>
            </a:r>
            <a:r>
              <a:rPr lang="en-US" altLang="zh-TW" dirty="0"/>
              <a:t>[</a:t>
            </a:r>
            <a:r>
              <a:rPr lang="en-US" dirty="0" err="1"/>
              <a:t>jiù</a:t>
            </a:r>
            <a:r>
              <a:rPr lang="en-US" dirty="0"/>
              <a:t>] </a:t>
            </a:r>
            <a:r>
              <a:rPr lang="zh-TW" altLang="en-US" dirty="0"/>
              <a:t>要</a:t>
            </a:r>
            <a:r>
              <a:rPr lang="en-US" altLang="zh-TW" dirty="0"/>
              <a:t>[</a:t>
            </a:r>
            <a:r>
              <a:rPr lang="en-US" dirty="0" err="1"/>
              <a:t>yāo</a:t>
            </a:r>
            <a:r>
              <a:rPr lang="en-US" dirty="0"/>
              <a:t>] </a:t>
            </a:r>
            <a:r>
              <a:rPr lang="zh-TW" altLang="en-US" dirty="0"/>
              <a:t>七</a:t>
            </a:r>
            <a:r>
              <a:rPr lang="en-US" altLang="zh-TW" dirty="0"/>
              <a:t>[</a:t>
            </a:r>
            <a:r>
              <a:rPr lang="en-US" dirty="0" err="1"/>
              <a:t>qī</a:t>
            </a:r>
            <a:r>
              <a:rPr lang="en-US" dirty="0"/>
              <a:t>] ，</a:t>
            </a:r>
            <a:r>
              <a:rPr lang="zh-TW" altLang="en-US" dirty="0"/>
              <a:t>八天</a:t>
            </a:r>
            <a:r>
              <a:rPr lang="en-US" altLang="zh-TW" dirty="0"/>
              <a:t>[</a:t>
            </a:r>
            <a:r>
              <a:rPr lang="en-US" dirty="0" err="1"/>
              <a:t>bā</a:t>
            </a:r>
            <a:r>
              <a:rPr lang="en-US" dirty="0"/>
              <a:t> </a:t>
            </a:r>
            <a:r>
              <a:rPr lang="en-US" dirty="0" err="1"/>
              <a:t>tiān</a:t>
            </a:r>
            <a:r>
              <a:rPr lang="en-US" dirty="0"/>
              <a:t>] </a:t>
            </a:r>
            <a:r>
              <a:rPr lang="zh-TW" altLang="en-US" dirty="0"/>
              <a:t>了</a:t>
            </a:r>
            <a:r>
              <a:rPr lang="en-US" altLang="zh-TW" dirty="0"/>
              <a:t>[</a:t>
            </a:r>
            <a:r>
              <a:rPr lang="en-US" dirty="0"/>
              <a:t>le] </a:t>
            </a:r>
            <a:r>
              <a:rPr 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0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王先生的愛好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先生是一個沒有太多愛好的人，每天除了看書以外就是看電視。他什麼書都看。他看有關電影的書，可是他不喜歡看電影。他看電視的運動節目，可是他不運動。夏天，他看電視的游泳賽，可是他不游泳。他說游泳不容易學。秋天，他看有關爬山的書，可是他不爬山。他說爬山很難。冬天，他看有關滑雪的書，可是他不滑雪。他說滑雪他不會。春天，他看電視的籃球賽，可是他不打籃球。他說他不知道籃球怎麼打。你問王先生，除了看書，看電視以外，還有什麼愛好。他想了一想說：“有啊！我喜歡睡覺。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6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400" dirty="0" smtClean="0">
                <a:latin typeface="KaiTi" pitchFamily="49" charset="-122"/>
                <a:ea typeface="KaiTi" pitchFamily="49" charset="-122"/>
              </a:rPr>
              <a:t>討論</a:t>
            </a:r>
            <a:endParaRPr lang="en-US" sz="4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給幾個問題，先腦力激蕩一下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小組討論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辯論會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問答方式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KaiTi" pitchFamily="49" charset="-122"/>
                <a:ea typeface="KaiTi" pitchFamily="49" charset="-122"/>
              </a:rPr>
              <a:t>Q</a:t>
            </a: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 用中文還是英文？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KaiTi" pitchFamily="49" charset="-122"/>
                <a:ea typeface="KaiTi" pitchFamily="49" charset="-122"/>
              </a:rPr>
              <a:t>Q</a:t>
            </a: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 學生參與的意願？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注意：千萬不要開始“授課”</a:t>
            </a:r>
            <a:endParaRPr lang="en-US" altLang="zh-CN" sz="32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200" dirty="0" smtClean="0">
                <a:latin typeface="KaiTi" pitchFamily="49" charset="-122"/>
                <a:ea typeface="KaiTi" pitchFamily="49" charset="-122"/>
              </a:rPr>
              <a:t>老師的角色是</a:t>
            </a:r>
            <a:r>
              <a:rPr lang="en-US" altLang="zh-CN" sz="3200" dirty="0" smtClean="0">
                <a:latin typeface="KaiTi" pitchFamily="49" charset="-122"/>
                <a:ea typeface="KaiTi" pitchFamily="49" charset="-122"/>
              </a:rPr>
              <a:t>...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11266" name="Picture 2" descr="C:\Users\Felice\AppData\Local\Microsoft\Windows\Temporary Internet Files\Content.IE5\ATGRO3W2\MC9004455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255150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中國的一胎化政策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...</a:t>
            </a: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sz="4400" b="1" u="sng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400" b="1" u="sng" dirty="0" smtClean="0">
                <a:latin typeface="KaiTi" pitchFamily="49" charset="-122"/>
                <a:ea typeface="KaiTi" pitchFamily="49" charset="-122"/>
              </a:rPr>
              <a:t>  好處    壞</a:t>
            </a:r>
            <a:r>
              <a:rPr lang="zh-CN" altLang="en-US" sz="4400" b="1" u="sng" smtClean="0">
                <a:latin typeface="KaiTi" pitchFamily="49" charset="-122"/>
                <a:ea typeface="KaiTi" pitchFamily="49" charset="-122"/>
              </a:rPr>
              <a:t>處   有</a:t>
            </a:r>
            <a:r>
              <a:rPr lang="zh-CN" altLang="en-US" sz="4400" b="1" u="sng" dirty="0" smtClean="0">
                <a:latin typeface="KaiTi" pitchFamily="49" charset="-122"/>
                <a:ea typeface="KaiTi" pitchFamily="49" charset="-122"/>
              </a:rPr>
              <a:t>趣的事</a:t>
            </a:r>
            <a:endParaRPr lang="en-US" altLang="zh-CN" b="1" u="sng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057400"/>
            <a:ext cx="76200" cy="381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1828800"/>
            <a:ext cx="15240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Connecting words</a:t>
            </a:r>
            <a:endParaRPr lang="en-US" dirty="0"/>
          </a:p>
        </p:txBody>
      </p:sp>
      <p:pic>
        <p:nvPicPr>
          <p:cNvPr id="4" name="Content Placeholder 3" descr="ScreenHunter_06 Jul. 23 11.0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527219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連接詞</a:t>
            </a: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/>
              <a:t>For example </a:t>
            </a:r>
            <a:r>
              <a:rPr lang="zh-CN" altLang="en-US" sz="2800" dirty="0" smtClean="0"/>
              <a:t>比方説，舉例來説，譬如説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 smtClean="0"/>
              <a:t>In conclusion  </a:t>
            </a:r>
            <a:r>
              <a:rPr lang="zh-CN" altLang="en-US" sz="2800" dirty="0" smtClean="0"/>
              <a:t>總的來說，總而言之，結論是</a:t>
            </a:r>
            <a:endParaRPr lang="en-US" altLang="zh-CN" sz="2800" dirty="0" smtClean="0"/>
          </a:p>
          <a:p>
            <a:pPr>
              <a:buNone/>
            </a:pPr>
            <a:r>
              <a:rPr lang="en-US" sz="2800" dirty="0" smtClean="0"/>
              <a:t>Sequence  </a:t>
            </a:r>
            <a:r>
              <a:rPr lang="zh-CN" altLang="en-US" sz="2800" dirty="0" smtClean="0"/>
              <a:t>先</a:t>
            </a:r>
            <a:r>
              <a:rPr lang="en-US" altLang="zh-CN" sz="2800" dirty="0" smtClean="0"/>
              <a:t>..</a:t>
            </a:r>
            <a:r>
              <a:rPr lang="zh-CN" altLang="en-US" sz="2800" dirty="0" smtClean="0"/>
              <a:t>再</a:t>
            </a:r>
            <a:r>
              <a:rPr lang="en-US" altLang="zh-CN" sz="2800" dirty="0" smtClean="0"/>
              <a:t>..</a:t>
            </a:r>
            <a:r>
              <a:rPr lang="zh-CN" altLang="en-US" sz="2800" dirty="0" smtClean="0"/>
              <a:t>然後</a:t>
            </a:r>
            <a:r>
              <a:rPr lang="en-US" altLang="zh-CN" sz="2800" dirty="0" smtClean="0"/>
              <a:t>..</a:t>
            </a:r>
            <a:r>
              <a:rPr lang="zh-CN" altLang="en-US" sz="2800" dirty="0" smtClean="0"/>
              <a:t>最後</a:t>
            </a:r>
            <a:r>
              <a:rPr lang="en-US" altLang="zh-CN" sz="2800" dirty="0" smtClean="0"/>
              <a:t>..</a:t>
            </a:r>
          </a:p>
          <a:p>
            <a:pPr>
              <a:buNone/>
            </a:pPr>
            <a:r>
              <a:rPr lang="en-US" sz="2800" dirty="0" smtClean="0"/>
              <a:t>In addition to...  </a:t>
            </a:r>
            <a:r>
              <a:rPr lang="zh-CN" altLang="en-US" sz="2800" dirty="0" smtClean="0"/>
              <a:t>除了</a:t>
            </a:r>
            <a:r>
              <a:rPr lang="en-US" altLang="zh-CN" sz="2800" dirty="0" smtClean="0"/>
              <a:t>..</a:t>
            </a:r>
            <a:r>
              <a:rPr lang="zh-CN" altLang="en-US" sz="2800" dirty="0" smtClean="0"/>
              <a:t>以外，除此之外</a:t>
            </a:r>
            <a:endParaRPr lang="en-US" altLang="zh-CN" sz="2800" dirty="0" smtClean="0"/>
          </a:p>
          <a:p>
            <a:pPr>
              <a:buNone/>
            </a:pPr>
            <a:r>
              <a:rPr lang="en-US" sz="2800" dirty="0" smtClean="0"/>
              <a:t>Opposite  </a:t>
            </a:r>
            <a:r>
              <a:rPr lang="zh-CN" altLang="en-US" sz="2800" dirty="0" smtClean="0"/>
              <a:t>可是，而，但是，卻，不但</a:t>
            </a:r>
            <a:r>
              <a:rPr lang="en-US" altLang="zh-CN" sz="2800" dirty="0" smtClean="0"/>
              <a:t>..</a:t>
            </a:r>
            <a:r>
              <a:rPr lang="zh-CN" altLang="en-US" sz="2800" dirty="0" smtClean="0"/>
              <a:t>而且，然而</a:t>
            </a:r>
            <a:endParaRPr lang="en-US" altLang="zh-CN" sz="2800" dirty="0" smtClean="0"/>
          </a:p>
          <a:p>
            <a:pPr>
              <a:buNone/>
            </a:pPr>
            <a:r>
              <a:rPr lang="en-US" sz="2800" dirty="0" smtClean="0"/>
              <a:t>Therefore  </a:t>
            </a:r>
            <a:r>
              <a:rPr lang="zh-CN" altLang="en-US" sz="2800" dirty="0" smtClean="0"/>
              <a:t>所以，所以說，於是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minute paper</a:t>
            </a:r>
            <a:br>
              <a:rPr lang="en-US" dirty="0" smtClean="0"/>
            </a:b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一分鐘寫作</a:t>
            </a: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Content Placeholder 3" descr="ScreenHunter_08 Jul. 23 11.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2590800"/>
            <a:ext cx="2638425" cy="2362200"/>
          </a:xfrm>
        </p:spPr>
      </p:pic>
      <p:sp>
        <p:nvSpPr>
          <p:cNvPr id="5" name="TextBox 4"/>
          <p:cNvSpPr txBox="1"/>
          <p:nvPr/>
        </p:nvSpPr>
        <p:spPr>
          <a:xfrm>
            <a:off x="4038600" y="1828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今天討論的重點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...</a:t>
            </a:r>
          </a:p>
          <a:p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我的問題是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...</a:t>
            </a:r>
            <a:endParaRPr lang="en-US" sz="3600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寫作</a:t>
            </a: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Content Placeholder 3" descr="ScreenHunter_12 Jul. 30 12.2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6477000" cy="6384910"/>
          </a:xfrm>
        </p:spPr>
      </p:pic>
      <p:pic>
        <p:nvPicPr>
          <p:cNvPr id="2053" name="Picture 5" descr="C:\Users\Felice\AppData\Local\Microsoft\Windows\Temporary Internet Files\Content.IE5\JG8VEBM5\MC9001991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819400"/>
            <a:ext cx="1543616" cy="182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6000" dirty="0" smtClean="0">
                <a:latin typeface="KaiTi" pitchFamily="49" charset="-122"/>
                <a:ea typeface="KaiTi" pitchFamily="49" charset="-122"/>
              </a:rPr>
              <a:t>寫</a:t>
            </a:r>
            <a:endParaRPr lang="en-US" sz="6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寫什麽？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閲讀的延伸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避免生字，生詞獨立，重復的抄寫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不要增加學生的負擔。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哪些學生的 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fine motor skills 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很有問題？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哪些學生很愛寫漢字。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寫字和打字的平衡。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endParaRPr lang="en-US" dirty="0"/>
          </a:p>
        </p:txBody>
      </p:sp>
      <p:pic>
        <p:nvPicPr>
          <p:cNvPr id="5" name="Picture 4" descr="ScreenHunter_04 Jul. 15 10.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143000"/>
            <a:ext cx="2247900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ethnicity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19204"/>
            <a:ext cx="7460902" cy="3429000"/>
          </a:xfrm>
        </p:spPr>
      </p:pic>
    </p:spTree>
    <p:extLst>
      <p:ext uri="{BB962C8B-B14F-4D97-AF65-F5344CB8AC3E}">
        <p14:creationId xmlns:p14="http://schemas.microsoft.com/office/powerpoint/2010/main" val="2416188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</a:t>
            </a:r>
            <a:endParaRPr lang="en-US" dirty="0"/>
          </a:p>
        </p:txBody>
      </p:sp>
      <p:pic>
        <p:nvPicPr>
          <p:cNvPr id="4" name="Content Placeholder 3" descr="ScreenHunter_04 Jul. 23 11.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8275934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Hunter_11 Jul. 30 12.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1999" y="609600"/>
            <a:ext cx="7701803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口頭報告 </a:t>
            </a:r>
            <a:r>
              <a:rPr lang="en-US" altLang="zh-CN" dirty="0" smtClean="0"/>
              <a:t>oral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953000"/>
          </a:xfrm>
        </p:spPr>
        <p:txBody>
          <a:bodyPr/>
          <a:lstStyle/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採取什麽樣的形式？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學生個別的不同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缺什麽，補什麽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AP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 的主題什麽時候介紹？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學生想報告什麽？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口音的問題如何解決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  <p:pic>
        <p:nvPicPr>
          <p:cNvPr id="13315" name="Picture 3" descr="C:\Users\Felice\AppData\Local\Microsoft\Windows\Temporary Internet Files\Content.IE5\CJF2S7UY\MC9002293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1676400" cy="197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400" dirty="0" smtClean="0">
                <a:latin typeface="KaiTi" pitchFamily="49" charset="-122"/>
                <a:ea typeface="KaiTi" pitchFamily="49" charset="-122"/>
              </a:rPr>
              <a:t>打字</a:t>
            </a:r>
            <a:endParaRPr lang="en-US" sz="5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老師的科技支援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著重於内容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打錯字的更正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不會說就不會打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5363" name="Picture 3" descr="C:\Users\Felice\AppData\Local\Microsoft\Windows\Temporary Internet Files\Content.IE5\CJF2S7UY\MC9000597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1873606" cy="166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課堂管理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給分的藝術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讓家長成爲自己的戰友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作業上傳的平臺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學生知道他今年的目標嗎？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大家都上同一課嗎？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老師的穩定度和影響力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KaiTi" pitchFamily="49" charset="-122"/>
                <a:ea typeface="KaiTi" pitchFamily="49" charset="-122"/>
              </a:rPr>
              <a:t>個人的教學理念 </a:t>
            </a:r>
            <a:endParaRPr lang="en-US" altLang="zh-CN" sz="40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en-US" altLang="zh-CN" sz="4000" i="1" dirty="0" smtClean="0">
                <a:latin typeface="KaiTi" pitchFamily="49" charset="-122"/>
                <a:ea typeface="KaiTi" pitchFamily="49" charset="-122"/>
              </a:rPr>
              <a:t>teaching stance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14342" name="Picture 6" descr="C:\Users\Felice\AppData\Local\Microsoft\Windows\Temporary Internet Files\Content.IE5\CJF2S7UY\MC9004463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468" y="4343400"/>
            <a:ext cx="1983131" cy="199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66800" y="2895600"/>
            <a:ext cx="4343400" cy="3581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iii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3581400"/>
            <a:ext cx="2362200" cy="2667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66800" y="4267200"/>
            <a:ext cx="205740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整核學生的漢字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KaiTi" pitchFamily="49" charset="-122"/>
                <a:ea typeface="KaiTi" pitchFamily="49" charset="-122"/>
              </a:rPr>
              <a:t>漢字認知</a:t>
            </a:r>
            <a:endParaRPr lang="en-US" altLang="zh-CN" sz="28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altLang="zh-CN" sz="5400" dirty="0" smtClean="0">
                <a:latin typeface="Blackadder ITC" pitchFamily="82" charset="0"/>
              </a:rPr>
              <a:t>i</a:t>
            </a:r>
            <a:endParaRPr lang="en-US" sz="5400" dirty="0">
              <a:latin typeface="Blackadder ITC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47244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4800600"/>
            <a:ext cx="1371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8200" y="2514600"/>
            <a:ext cx="76200" cy="3810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6477000"/>
            <a:ext cx="7391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2362200"/>
            <a:ext cx="76200" cy="426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2209800"/>
            <a:ext cx="228600" cy="449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1800" y="2209800"/>
            <a:ext cx="228600" cy="449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5029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我的家</a:t>
            </a:r>
            <a:endParaRPr lang="en-US" altLang="zh-CN" dirty="0" smtClean="0"/>
          </a:p>
          <a:p>
            <a:r>
              <a:rPr lang="zh-CN" altLang="en-US" dirty="0" smtClean="0"/>
              <a:t>有，没有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0923"/>
            <a:ext cx="8210579" cy="3985169"/>
          </a:xfrm>
        </p:spPr>
      </p:pic>
    </p:spTree>
    <p:extLst>
      <p:ext uri="{BB962C8B-B14F-4D97-AF65-F5344CB8AC3E}">
        <p14:creationId xmlns:p14="http://schemas.microsoft.com/office/powerpoint/2010/main" val="221017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685800"/>
            <a:ext cx="7705725" cy="5870012"/>
          </a:xfrm>
        </p:spPr>
      </p:pic>
    </p:spTree>
    <p:extLst>
      <p:ext uri="{BB962C8B-B14F-4D97-AF65-F5344CB8AC3E}">
        <p14:creationId xmlns:p14="http://schemas.microsoft.com/office/powerpoint/2010/main" val="298269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Stephen Krashen  1970-1980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Input Hypothesis 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</a:t>
            </a:r>
            <a:r>
              <a:rPr lang="en-US" sz="3200" dirty="0" smtClean="0">
                <a:solidFill>
                  <a:srgbClr val="0070C0"/>
                </a:solidFill>
                <a:latin typeface="Monotype Corsiva" pitchFamily="66" charset="0"/>
              </a:rPr>
              <a:t>I</a:t>
            </a:r>
            <a:r>
              <a:rPr lang="en-US" sz="3200" dirty="0" smtClean="0">
                <a:solidFill>
                  <a:srgbClr val="0070C0"/>
                </a:solidFill>
              </a:rPr>
              <a:t> +1  comprehensible input</a:t>
            </a:r>
          </a:p>
          <a:p>
            <a:pPr>
              <a:buNone/>
            </a:pPr>
            <a:r>
              <a:rPr lang="en-US" sz="4000" dirty="0" smtClean="0"/>
              <a:t>Acquisition vs. learning </a:t>
            </a:r>
          </a:p>
          <a:p>
            <a:pPr>
              <a:buNone/>
            </a:pP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formal instruction is less effective than acquisition</a:t>
            </a:r>
          </a:p>
        </p:txBody>
      </p:sp>
      <p:pic>
        <p:nvPicPr>
          <p:cNvPr id="1026" name="Picture 2" descr="C:\Users\Felice\AppData\Local\Microsoft\Windows\Temporary Internet Files\Content.IE5\EZN96C94\MC9003043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1423591" cy="120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</a:t>
            </a:r>
            <a:r>
              <a:rPr lang="en-US" dirty="0" err="1"/>
              <a:t>Krashen</a:t>
            </a:r>
            <a:r>
              <a:rPr lang="en-US" dirty="0"/>
              <a:t>  1970-1980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/>
              <a:t>Monitor Hypothesis</a:t>
            </a:r>
          </a:p>
          <a:p>
            <a:pPr>
              <a:buNone/>
            </a:pPr>
            <a:r>
              <a:rPr lang="en-US" sz="3200" dirty="0"/>
              <a:t>   </a:t>
            </a:r>
            <a:r>
              <a:rPr lang="en-US" sz="3200" dirty="0">
                <a:solidFill>
                  <a:srgbClr val="0070C0"/>
                </a:solidFill>
              </a:rPr>
              <a:t>meaning vs. form</a:t>
            </a:r>
          </a:p>
          <a:p>
            <a:pPr>
              <a:buNone/>
            </a:pPr>
            <a:r>
              <a:rPr lang="en-US" sz="3200" b="1" dirty="0"/>
              <a:t>Affective filter Hypothesis</a:t>
            </a:r>
          </a:p>
          <a:p>
            <a:pPr>
              <a:buNone/>
            </a:pPr>
            <a:r>
              <a:rPr lang="en-US" sz="3600" dirty="0"/>
              <a:t>   </a:t>
            </a:r>
            <a:r>
              <a:rPr lang="en-US" sz="3600" dirty="0">
                <a:solidFill>
                  <a:srgbClr val="0070C0"/>
                </a:solidFill>
              </a:rPr>
              <a:t>Negative emotion, Silent period, correct mistakes too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2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48000" y="3179618"/>
            <a:ext cx="32004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7200" dirty="0" smtClean="0">
                <a:latin typeface="Blackadder ITC" pitchFamily="82" charset="0"/>
              </a:rPr>
              <a:t>i</a:t>
            </a:r>
            <a:r>
              <a:rPr lang="en-US" dirty="0" smtClean="0"/>
              <a:t> + 1  </a:t>
            </a:r>
            <a:r>
              <a:rPr lang="zh-CN" altLang="en-US" sz="5300" dirty="0" smtClean="0">
                <a:latin typeface="KaiTi" pitchFamily="49" charset="-122"/>
                <a:ea typeface="KaiTi" pitchFamily="49" charset="-122"/>
              </a:rPr>
              <a:t>的定義</a:t>
            </a: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3377045"/>
            <a:ext cx="2743200" cy="2819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57200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Blackadder ITC" pitchFamily="82" charset="0"/>
              </a:rPr>
              <a:t>i</a:t>
            </a:r>
            <a:endParaRPr lang="en-US" sz="8000" dirty="0">
              <a:latin typeface="Blackadder ITC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6564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2932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聽  説       讀   寫</a:t>
            </a:r>
            <a:endParaRPr lang="en-US" sz="4800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220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38800" y="22098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中文一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第五課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課文 </a:t>
            </a:r>
            <a:endParaRPr lang="en-US" altLang="zh-CN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高：誰呀？</a:t>
            </a:r>
            <a:endParaRPr lang="en-US" altLang="zh-CN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王：是我，王朋，還有李友。</a:t>
            </a:r>
            <a:endParaRPr lang="en-US" altLang="zh-CN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高：請進，請進，快進來？來。我介紹一下，這是我姐姐，高小音。</a:t>
            </a:r>
            <a:endParaRPr lang="en-US" altLang="zh-CN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王李：小音，你好。認識你很高興。</a:t>
            </a:r>
            <a:endParaRPr lang="en-US" altLang="zh-CN" sz="28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小：認識你們我也很高興。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327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Props1.xml><?xml version="1.0" encoding="utf-8"?>
<ds:datastoreItem xmlns:ds="http://schemas.openxmlformats.org/officeDocument/2006/customXml" ds:itemID="{AD61A06E-3DC4-4C31-A16A-343A48F740E4}">
  <ds:schemaRefs/>
</ds:datastoreItem>
</file>

<file path=customXml/itemProps2.xml><?xml version="1.0" encoding="utf-8"?>
<ds:datastoreItem xmlns:ds="http://schemas.openxmlformats.org/officeDocument/2006/customXml" ds:itemID="{29312CDD-473B-491A-BF5D-E5D8CD80A7A6}">
  <ds:schemaRefs/>
</ds:datastoreItem>
</file>

<file path=customXml/itemProps3.xml><?xml version="1.0" encoding="utf-8"?>
<ds:datastoreItem xmlns:ds="http://schemas.openxmlformats.org/officeDocument/2006/customXml" ds:itemID="{6F1A35ED-58FC-44F9-AE2A-65E15B7EAFD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761</TotalTime>
  <Words>1921</Words>
  <Application>Microsoft Office PowerPoint</Application>
  <PresentationFormat>On-screen Show (4:3)</PresentationFormat>
  <Paragraphs>209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Angsana New</vt:lpstr>
      <vt:lpstr>Arial Unicode MS</vt:lpstr>
      <vt:lpstr>Blackadder ITC</vt:lpstr>
      <vt:lpstr>KaiTi</vt:lpstr>
      <vt:lpstr>新細明體</vt:lpstr>
      <vt:lpstr>宋体</vt:lpstr>
      <vt:lpstr>Songti SC</vt:lpstr>
      <vt:lpstr>Arial</vt:lpstr>
      <vt:lpstr>Calibri</vt:lpstr>
      <vt:lpstr>Calibri Light</vt:lpstr>
      <vt:lpstr>Monotype Corsiva</vt:lpstr>
      <vt:lpstr>Times New Roman</vt:lpstr>
      <vt:lpstr>Retrospect</vt:lpstr>
      <vt:lpstr> High School Classroom Activities</vt:lpstr>
      <vt:lpstr>大綱</vt:lpstr>
      <vt:lpstr>PowerPoint Presentation</vt:lpstr>
      <vt:lpstr>Student ethnicity</vt:lpstr>
      <vt:lpstr>PowerPoint Presentation</vt:lpstr>
      <vt:lpstr>Stephen Krashen  1970-1980</vt:lpstr>
      <vt:lpstr>Stephen Krashen  1970-1980</vt:lpstr>
      <vt:lpstr>i + 1  的定義</vt:lpstr>
      <vt:lpstr>中文一 第五課 </vt:lpstr>
      <vt:lpstr>PowerPoint Presentation</vt:lpstr>
      <vt:lpstr>PowerPoint Presentation</vt:lpstr>
      <vt:lpstr>上課的程序</vt:lpstr>
      <vt:lpstr>PowerPoint Presentation</vt:lpstr>
      <vt:lpstr>PowerPoint Presentation</vt:lpstr>
      <vt:lpstr>Q: 在Kai的家yoyo想喝点什么？ A: Yoyo想喝 一＋ measure word +noun. </vt:lpstr>
      <vt:lpstr>你想喝什么？</vt:lpstr>
      <vt:lpstr>这是什么？</vt:lpstr>
      <vt:lpstr> 这是一盘什么小吃？</vt:lpstr>
      <vt:lpstr>你想喝点儿什么？ 你想吃点儿什么？</vt:lpstr>
      <vt:lpstr>…怎么样？</vt:lpstr>
      <vt:lpstr>PowerPoint Presentation</vt:lpstr>
      <vt:lpstr>寫作</vt:lpstr>
      <vt:lpstr>充分運用閲讀</vt:lpstr>
      <vt:lpstr>閲讀</vt:lpstr>
      <vt:lpstr>Vocabulary process</vt:lpstr>
      <vt:lpstr>PowerPoint Presentation</vt:lpstr>
      <vt:lpstr>Graphic Organizer</vt:lpstr>
      <vt:lpstr>PowerPoint Presentation</vt:lpstr>
      <vt:lpstr>PowerPoint Presentation</vt:lpstr>
      <vt:lpstr>PowerPoint Presentation</vt:lpstr>
      <vt:lpstr>PowerPoint Presentation</vt:lpstr>
      <vt:lpstr>王先生的愛好 </vt:lpstr>
      <vt:lpstr>討論</vt:lpstr>
      <vt:lpstr>中國的一胎化政策...</vt:lpstr>
      <vt:lpstr>Connecting words</vt:lpstr>
      <vt:lpstr>連接詞</vt:lpstr>
      <vt:lpstr>1 minute paper 一分鐘寫作</vt:lpstr>
      <vt:lpstr>寫作</vt:lpstr>
      <vt:lpstr>寫</vt:lpstr>
      <vt:lpstr>Higher Order Thinking</vt:lpstr>
      <vt:lpstr>PowerPoint Presentation</vt:lpstr>
      <vt:lpstr>口頭報告 oral presentation</vt:lpstr>
      <vt:lpstr>打字</vt:lpstr>
      <vt:lpstr>課堂管理</vt:lpstr>
      <vt:lpstr>整核學生的漢字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Multi-level reading and writing classroom activities</dc:title>
  <dc:creator>Felice Ting</dc:creator>
  <cp:lastModifiedBy>Felice Ting</cp:lastModifiedBy>
  <cp:revision>101</cp:revision>
  <dcterms:created xsi:type="dcterms:W3CDTF">2013-07-15T05:10:33Z</dcterms:created>
  <dcterms:modified xsi:type="dcterms:W3CDTF">2018-06-02T17:00:28Z</dcterms:modified>
</cp:coreProperties>
</file>